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81" r:id="rId2"/>
    <p:sldId id="282" r:id="rId3"/>
    <p:sldId id="264" r:id="rId4"/>
    <p:sldId id="266" r:id="rId5"/>
    <p:sldId id="267" r:id="rId6"/>
    <p:sldId id="283" r:id="rId7"/>
    <p:sldId id="284" r:id="rId8"/>
    <p:sldId id="285" r:id="rId9"/>
    <p:sldId id="286" r:id="rId10"/>
    <p:sldId id="265" r:id="rId11"/>
    <p:sldId id="272" r:id="rId12"/>
    <p:sldId id="273" r:id="rId13"/>
    <p:sldId id="274" r:id="rId14"/>
    <p:sldId id="275" r:id="rId15"/>
    <p:sldId id="276" r:id="rId16"/>
    <p:sldId id="270"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481"/>
    <p:restoredTop sz="94665"/>
  </p:normalViewPr>
  <p:slideViewPr>
    <p:cSldViewPr snapToGrid="0" snapToObjects="1">
      <p:cViewPr varScale="1">
        <p:scale>
          <a:sx n="107" d="100"/>
          <a:sy n="107" d="100"/>
        </p:scale>
        <p:origin x="68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C4A8E-3537-5C40-88A0-A38B147531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0642873-10EA-C643-9C1A-12323E7B68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992FF61-285E-A941-BD7D-3E17643ED0FE}"/>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5" name="Footer Placeholder 4">
            <a:extLst>
              <a:ext uri="{FF2B5EF4-FFF2-40B4-BE49-F238E27FC236}">
                <a16:creationId xmlns:a16="http://schemas.microsoft.com/office/drawing/2014/main" id="{2ACB2E32-7252-9E4B-A8C6-5A05088F80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F75F4A-1978-A349-B506-B7757D6B6730}"/>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3548784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11DAA-AC8B-9A40-9A4C-99424DDF30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80D1F2-84BE-8A4F-AEEA-30A52B5CF9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9B4A26-6910-B740-BD50-072F6ED619CE}"/>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5" name="Footer Placeholder 4">
            <a:extLst>
              <a:ext uri="{FF2B5EF4-FFF2-40B4-BE49-F238E27FC236}">
                <a16:creationId xmlns:a16="http://schemas.microsoft.com/office/drawing/2014/main" id="{6E09EF04-368B-874C-924A-437BE26655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105851-6519-B84E-810F-D65C84DCA68B}"/>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1060997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B0FCE4-1C32-2048-8E6E-DD7BD7CEF88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028A9D1-24BB-DC40-8460-D7FB27CF40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7A0419-5367-9240-8C66-D62DC27E3B7F}"/>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5" name="Footer Placeholder 4">
            <a:extLst>
              <a:ext uri="{FF2B5EF4-FFF2-40B4-BE49-F238E27FC236}">
                <a16:creationId xmlns:a16="http://schemas.microsoft.com/office/drawing/2014/main" id="{49737E81-6ED2-884D-9D0F-56B09CFCD4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E7C47D-AF83-5042-B497-50C9C0BF6359}"/>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3908968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045C1-0BAC-FD42-AFAB-60BC17C0E8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9B7EFF-5869-6E4F-BA2D-9153B8020F1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5DCA14-FAB6-BC45-9B18-6D0330B65567}"/>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5" name="Footer Placeholder 4">
            <a:extLst>
              <a:ext uri="{FF2B5EF4-FFF2-40B4-BE49-F238E27FC236}">
                <a16:creationId xmlns:a16="http://schemas.microsoft.com/office/drawing/2014/main" id="{4A4B6C1D-45D5-A84E-B389-D461C3BD42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C51984-476B-1E43-9E5F-377EA28AAA70}"/>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1561660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E00DC-4D3B-3544-AC3D-488EBAEDA0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3B9E7B-BA2A-DC42-91FF-F0914D8A2A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C220DA-1641-014C-A707-2E69CEA6020F}"/>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5" name="Footer Placeholder 4">
            <a:extLst>
              <a:ext uri="{FF2B5EF4-FFF2-40B4-BE49-F238E27FC236}">
                <a16:creationId xmlns:a16="http://schemas.microsoft.com/office/drawing/2014/main" id="{05955F4F-0CBD-AA40-A46A-3225EFFF9B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096104-7762-7141-9231-0C48B9D3D9DE}"/>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33084668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D5AFD-6EB8-8141-B45F-7500068ED9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2C7B6F-BECF-B34F-A8B2-C4E25DC809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942F07-6CAC-1741-8179-E5807BC9687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E67571-25FE-834C-9E9F-83F349E152EE}"/>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6" name="Footer Placeholder 5">
            <a:extLst>
              <a:ext uri="{FF2B5EF4-FFF2-40B4-BE49-F238E27FC236}">
                <a16:creationId xmlns:a16="http://schemas.microsoft.com/office/drawing/2014/main" id="{D6663165-F58F-6A4F-8AC4-09CB3FF1F8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F72209-2274-8B4B-9553-B15DBAC279AF}"/>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2850574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54CB6-84A7-E849-9304-E541BC9F80B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E8CC97-8680-F446-80F6-5F2AFDF13D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D19A21-DCEA-484C-80C6-7A1E8444581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5451CD-EE3E-7D41-B28D-F019A1B0AC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35A683-A367-444F-A0D2-60B7098CD4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7389A9-9E6B-D146-8181-6E552FA78871}"/>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8" name="Footer Placeholder 7">
            <a:extLst>
              <a:ext uri="{FF2B5EF4-FFF2-40B4-BE49-F238E27FC236}">
                <a16:creationId xmlns:a16="http://schemas.microsoft.com/office/drawing/2014/main" id="{D519F8C4-972B-414C-A5C2-5C70C228D85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BA9C-6598-154D-B41D-210E04C7E4B4}"/>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4201814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A55D8-1C2F-054A-84D2-206F8D0985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9E5A247-1773-484F-89B7-C2CFC021C11F}"/>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4" name="Footer Placeholder 3">
            <a:extLst>
              <a:ext uri="{FF2B5EF4-FFF2-40B4-BE49-F238E27FC236}">
                <a16:creationId xmlns:a16="http://schemas.microsoft.com/office/drawing/2014/main" id="{F9160E10-69DE-2145-A463-2699E6CFE8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9DEFC8-9D8D-DA45-96C9-75E79075901A}"/>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610268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2C9EA8-4F60-9D49-B419-118B680FB3DC}"/>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3" name="Footer Placeholder 2">
            <a:extLst>
              <a:ext uri="{FF2B5EF4-FFF2-40B4-BE49-F238E27FC236}">
                <a16:creationId xmlns:a16="http://schemas.microsoft.com/office/drawing/2014/main" id="{96E7219E-8E60-304F-B3B9-90DAB0969C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773ECA-6034-584C-AB78-016DB829C26C}"/>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3040384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5E05B-FF8C-C640-89E9-93A5BD2220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C8736E-CEE2-F64C-B891-49B62164E8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4F8C3B9-797D-594D-9734-32555EC759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573CA9-065A-A046-9591-C5F7AD46BA78}"/>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6" name="Footer Placeholder 5">
            <a:extLst>
              <a:ext uri="{FF2B5EF4-FFF2-40B4-BE49-F238E27FC236}">
                <a16:creationId xmlns:a16="http://schemas.microsoft.com/office/drawing/2014/main" id="{7028909D-0FE0-B249-B184-55036182CB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B6B97E-A4F0-0E43-9572-1A4E6B453B33}"/>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3900670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AC5BF-BD89-7F47-908F-1C108A8676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E493F4-D3A5-794D-ABB5-FF61425508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E20590-B5A1-F240-A69B-7875463571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989587-931A-5C48-BFEA-0091CB52F501}"/>
              </a:ext>
            </a:extLst>
          </p:cNvPr>
          <p:cNvSpPr>
            <a:spLocks noGrp="1"/>
          </p:cNvSpPr>
          <p:nvPr>
            <p:ph type="dt" sz="half" idx="10"/>
          </p:nvPr>
        </p:nvSpPr>
        <p:spPr/>
        <p:txBody>
          <a:bodyPr/>
          <a:lstStyle/>
          <a:p>
            <a:fld id="{1C3947E7-667C-2A4E-856A-CA190889E54C}" type="datetimeFigureOut">
              <a:rPr lang="en-US" smtClean="0"/>
              <a:t>5/20/19</a:t>
            </a:fld>
            <a:endParaRPr lang="en-US"/>
          </a:p>
        </p:txBody>
      </p:sp>
      <p:sp>
        <p:nvSpPr>
          <p:cNvPr id="6" name="Footer Placeholder 5">
            <a:extLst>
              <a:ext uri="{FF2B5EF4-FFF2-40B4-BE49-F238E27FC236}">
                <a16:creationId xmlns:a16="http://schemas.microsoft.com/office/drawing/2014/main" id="{2196C579-8869-DF44-9797-E0AC412DA5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AD532C-7693-E943-BE39-286D7F01CC90}"/>
              </a:ext>
            </a:extLst>
          </p:cNvPr>
          <p:cNvSpPr>
            <a:spLocks noGrp="1"/>
          </p:cNvSpPr>
          <p:nvPr>
            <p:ph type="sldNum" sz="quarter" idx="12"/>
          </p:nvPr>
        </p:nvSpPr>
        <p:spPr/>
        <p:txBody>
          <a:bodyPr/>
          <a:lstStyle/>
          <a:p>
            <a:fld id="{12378B5D-29F3-1543-9D13-96B5AF6803AD}" type="slidenum">
              <a:rPr lang="en-US" smtClean="0"/>
              <a:t>‹#›</a:t>
            </a:fld>
            <a:endParaRPr lang="en-US"/>
          </a:p>
        </p:txBody>
      </p:sp>
    </p:spTree>
    <p:extLst>
      <p:ext uri="{BB962C8B-B14F-4D97-AF65-F5344CB8AC3E}">
        <p14:creationId xmlns:p14="http://schemas.microsoft.com/office/powerpoint/2010/main" val="1111948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30D5E2-48B8-F54C-9F75-1311B2B312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6CFCCF-C9CA-FE4D-BC34-A2B6D0F754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4CEBD1-99DD-4543-899E-245A8D9042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C3947E7-667C-2A4E-856A-CA190889E54C}" type="datetimeFigureOut">
              <a:rPr lang="en-US" smtClean="0"/>
              <a:t>5/20/19</a:t>
            </a:fld>
            <a:endParaRPr lang="en-US"/>
          </a:p>
        </p:txBody>
      </p:sp>
      <p:sp>
        <p:nvSpPr>
          <p:cNvPr id="5" name="Footer Placeholder 4">
            <a:extLst>
              <a:ext uri="{FF2B5EF4-FFF2-40B4-BE49-F238E27FC236}">
                <a16:creationId xmlns:a16="http://schemas.microsoft.com/office/drawing/2014/main" id="{F27E3981-0218-A849-B94F-CFE1062FEB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41C8CBA-762D-FC41-B8ED-22A248B866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378B5D-29F3-1543-9D13-96B5AF6803AD}" type="slidenum">
              <a:rPr lang="en-US" smtClean="0"/>
              <a:t>‹#›</a:t>
            </a:fld>
            <a:endParaRPr lang="en-US"/>
          </a:p>
        </p:txBody>
      </p:sp>
    </p:spTree>
    <p:extLst>
      <p:ext uri="{BB962C8B-B14F-4D97-AF65-F5344CB8AC3E}">
        <p14:creationId xmlns:p14="http://schemas.microsoft.com/office/powerpoint/2010/main" val="11378946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hyperlink" Target="https://sealevel.jpl.nasa.gov/files/archive/el-nino-skit.html"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www.ocean-climate.org/" TargetMode="External"/><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ipcc.ch/data/"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hyperlink" Target="https://www.ipcc.ch/data/"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1938992"/>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p>
          <a:p>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a:p>
            <a:r>
              <a:rPr lang="en-US" sz="2800" b="1" dirty="0">
                <a:latin typeface="Helvetica Neue" panose="02000503000000020004" pitchFamily="2" charset="0"/>
                <a:ea typeface="Helvetica Neue" panose="02000503000000020004" pitchFamily="2" charset="0"/>
                <a:cs typeface="Helvetica Neue" panose="02000503000000020004" pitchFamily="2" charset="0"/>
              </a:rPr>
              <a:t>Perspectives on the ocean CO</a:t>
            </a:r>
            <a:r>
              <a:rPr lang="en-US" sz="2800" b="1"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2800" b="1" dirty="0">
                <a:latin typeface="Helvetica Neue" panose="02000503000000020004" pitchFamily="2" charset="0"/>
                <a:ea typeface="Helvetica Neue" panose="02000503000000020004" pitchFamily="2" charset="0"/>
                <a:cs typeface="Helvetica Neue" panose="02000503000000020004" pitchFamily="2" charset="0"/>
              </a:rPr>
              <a:t> sink in a changing climate: study of the IPCC AR5 report</a:t>
            </a:r>
          </a:p>
        </p:txBody>
      </p:sp>
      <p:sp>
        <p:nvSpPr>
          <p:cNvPr id="5" name="TextBox 4">
            <a:extLst>
              <a:ext uri="{FF2B5EF4-FFF2-40B4-BE49-F238E27FC236}">
                <a16:creationId xmlns:a16="http://schemas.microsoft.com/office/drawing/2014/main" id="{F630723D-77EF-5648-9DAA-AB804368D248}"/>
              </a:ext>
            </a:extLst>
          </p:cNvPr>
          <p:cNvSpPr txBox="1"/>
          <p:nvPr/>
        </p:nvSpPr>
        <p:spPr>
          <a:xfrm>
            <a:off x="676894" y="5967850"/>
            <a:ext cx="4322616" cy="307777"/>
          </a:xfrm>
          <a:prstGeom prst="rect">
            <a:avLst/>
          </a:prstGeom>
          <a:noFill/>
        </p:spPr>
        <p:txBody>
          <a:bodyPr wrap="square" rtlCol="0">
            <a:spAutoFit/>
          </a:bodyPr>
          <a:lstStyle/>
          <a:p>
            <a:r>
              <a:rPr lang="en-US" sz="1400" b="1" dirty="0">
                <a:latin typeface="Helvetica Neue" panose="02000503000000020004" pitchFamily="2" charset="0"/>
                <a:ea typeface="Helvetica Neue" panose="02000503000000020004" pitchFamily="2" charset="0"/>
                <a:cs typeface="Helvetica Neue" panose="02000503000000020004" pitchFamily="2" charset="0"/>
              </a:rPr>
              <a:t>Ocean CO</a:t>
            </a:r>
            <a:r>
              <a:rPr lang="en-US" sz="1400" b="1"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400" b="1" dirty="0">
                <a:latin typeface="Helvetica Neue" panose="02000503000000020004" pitchFamily="2" charset="0"/>
                <a:ea typeface="Helvetica Neue" panose="02000503000000020004" pitchFamily="2" charset="0"/>
                <a:cs typeface="Helvetica Neue" panose="02000503000000020004" pitchFamily="2" charset="0"/>
              </a:rPr>
              <a:t>: Theory and Observations</a:t>
            </a:r>
          </a:p>
        </p:txBody>
      </p:sp>
      <p:sp>
        <p:nvSpPr>
          <p:cNvPr id="6" name="TextBox 5">
            <a:extLst>
              <a:ext uri="{FF2B5EF4-FFF2-40B4-BE49-F238E27FC236}">
                <a16:creationId xmlns:a16="http://schemas.microsoft.com/office/drawing/2014/main" id="{516A8EB5-9E18-2F46-A589-F84970AE0E6D}"/>
              </a:ext>
            </a:extLst>
          </p:cNvPr>
          <p:cNvSpPr txBox="1"/>
          <p:nvPr/>
        </p:nvSpPr>
        <p:spPr>
          <a:xfrm>
            <a:off x="676894" y="6281080"/>
            <a:ext cx="1842653" cy="307777"/>
          </a:xfrm>
          <a:prstGeom prst="rect">
            <a:avLst/>
          </a:prstGeom>
          <a:noFill/>
        </p:spPr>
        <p:txBody>
          <a:bodyPr wrap="square" rtlCol="0">
            <a:spAutoFit/>
          </a:bodyPr>
          <a:lstStyle/>
          <a:p>
            <a:r>
              <a:rPr lang="en-US" sz="1400" dirty="0">
                <a:latin typeface="Helvetica Neue Thin" panose="020B0403020202020204" pitchFamily="34" charset="0"/>
                <a:ea typeface="Helvetica Neue Thin" panose="020B0403020202020204" pitchFamily="34" charset="0"/>
                <a:cs typeface="Helvetica Neue" panose="02000503000000020004" pitchFamily="2" charset="0"/>
              </a:rPr>
              <a:t>20.05.2019</a:t>
            </a:r>
          </a:p>
        </p:txBody>
      </p:sp>
      <p:sp>
        <p:nvSpPr>
          <p:cNvPr id="7" name="TextBox 6">
            <a:extLst>
              <a:ext uri="{FF2B5EF4-FFF2-40B4-BE49-F238E27FC236}">
                <a16:creationId xmlns:a16="http://schemas.microsoft.com/office/drawing/2014/main" id="{D1AD6463-621F-D048-A40C-22E3142B2248}"/>
              </a:ext>
            </a:extLst>
          </p:cNvPr>
          <p:cNvSpPr txBox="1"/>
          <p:nvPr/>
        </p:nvSpPr>
        <p:spPr>
          <a:xfrm>
            <a:off x="7861466" y="6275626"/>
            <a:ext cx="3669473" cy="307777"/>
          </a:xfrm>
          <a:prstGeom prst="rect">
            <a:avLst/>
          </a:prstGeom>
          <a:noFill/>
        </p:spPr>
        <p:txBody>
          <a:bodyPr wrap="square" rtlCol="0">
            <a:spAutoFit/>
          </a:bodyPr>
          <a:lstStyle/>
          <a:p>
            <a:pPr algn="r"/>
            <a:r>
              <a:rPr lang="en-US" sz="1400" dirty="0" err="1">
                <a:latin typeface="Helvetica Neue Thin" panose="020B0403020202020204" pitchFamily="34" charset="0"/>
                <a:ea typeface="Helvetica Neue Thin" panose="020B0403020202020204" pitchFamily="34" charset="0"/>
                <a:cs typeface="Helvetica Neue" panose="02000503000000020004" pitchFamily="2" charset="0"/>
              </a:rPr>
              <a:t>pmonteir@csir.co.za</a:t>
            </a:r>
            <a:r>
              <a:rPr lang="en-US" sz="1400" dirty="0">
                <a:latin typeface="Helvetica Neue Thin" panose="020B0403020202020204" pitchFamily="34" charset="0"/>
                <a:ea typeface="Helvetica Neue Thin" panose="020B0403020202020204" pitchFamily="34" charset="0"/>
                <a:cs typeface="Helvetica Neue" panose="02000503000000020004" pitchFamily="2" charset="0"/>
              </a:rPr>
              <a:t>; </a:t>
            </a:r>
            <a:r>
              <a:rPr lang="en-US" sz="1400" dirty="0" err="1">
                <a:latin typeface="Helvetica Neue Thin" panose="020B0403020202020204" pitchFamily="34" charset="0"/>
                <a:ea typeface="Helvetica Neue Thin" panose="020B0403020202020204" pitchFamily="34" charset="0"/>
                <a:cs typeface="Helvetica Neue" panose="02000503000000020004" pitchFamily="2" charset="0"/>
              </a:rPr>
              <a:t>alice.Lebehot@uct.ac.za</a:t>
            </a:r>
            <a:r>
              <a:rPr lang="en-US" sz="1400" dirty="0">
                <a:latin typeface="Helvetica Neue Thin" panose="020B0403020202020204" pitchFamily="34" charset="0"/>
                <a:ea typeface="Helvetica Neue Thin" panose="020B0403020202020204" pitchFamily="34" charset="0"/>
                <a:cs typeface="Helvetica Neue" panose="02000503000000020004" pitchFamily="2" charset="0"/>
              </a:rPr>
              <a:t> </a:t>
            </a:r>
          </a:p>
        </p:txBody>
      </p:sp>
      <p:sp>
        <p:nvSpPr>
          <p:cNvPr id="8" name="TextBox 7">
            <a:extLst>
              <a:ext uri="{FF2B5EF4-FFF2-40B4-BE49-F238E27FC236}">
                <a16:creationId xmlns:a16="http://schemas.microsoft.com/office/drawing/2014/main" id="{64FE91B4-3141-E349-B873-560FE9384AB7}"/>
              </a:ext>
            </a:extLst>
          </p:cNvPr>
          <p:cNvSpPr txBox="1"/>
          <p:nvPr/>
        </p:nvSpPr>
        <p:spPr>
          <a:xfrm>
            <a:off x="7861466" y="5967849"/>
            <a:ext cx="3669473" cy="307777"/>
          </a:xfrm>
          <a:prstGeom prst="rect">
            <a:avLst/>
          </a:prstGeom>
          <a:noFill/>
        </p:spPr>
        <p:txBody>
          <a:bodyPr wrap="square" rtlCol="0">
            <a:spAutoFit/>
          </a:bodyPr>
          <a:lstStyle/>
          <a:p>
            <a:pPr algn="r"/>
            <a:r>
              <a:rPr lang="en-US" sz="1400" dirty="0">
                <a:latin typeface="Helvetica Neue Thin" panose="020B0403020202020204" pitchFamily="34" charset="0"/>
                <a:ea typeface="Helvetica Neue Thin" panose="020B0403020202020204" pitchFamily="34" charset="0"/>
                <a:cs typeface="Helvetica Neue" panose="02000503000000020004" pitchFamily="2" charset="0"/>
              </a:rPr>
              <a:t>UCT, SOCCO-CSIR</a:t>
            </a:r>
          </a:p>
        </p:txBody>
      </p:sp>
      <p:sp>
        <p:nvSpPr>
          <p:cNvPr id="9" name="TextBox 8">
            <a:extLst>
              <a:ext uri="{FF2B5EF4-FFF2-40B4-BE49-F238E27FC236}">
                <a16:creationId xmlns:a16="http://schemas.microsoft.com/office/drawing/2014/main" id="{900AAC62-3E5C-854C-A626-5677C599F6E7}"/>
              </a:ext>
            </a:extLst>
          </p:cNvPr>
          <p:cNvSpPr txBox="1"/>
          <p:nvPr/>
        </p:nvSpPr>
        <p:spPr>
          <a:xfrm>
            <a:off x="676894" y="2641136"/>
            <a:ext cx="10854045" cy="2862322"/>
          </a:xfrm>
          <a:prstGeom prst="rect">
            <a:avLst/>
          </a:prstGeom>
          <a:noFill/>
        </p:spPr>
        <p:txBody>
          <a:bodyPr wrap="square" rtlCol="0">
            <a:spAutoFit/>
          </a:bodyPr>
          <a:lstStyle/>
          <a:p>
            <a:endParaRPr lang="en-US" b="1" dirty="0">
              <a:latin typeface="Helvetica Neue" panose="02000503000000020004" pitchFamily="2" charset="0"/>
              <a:ea typeface="Helvetica Neue" panose="02000503000000020004" pitchFamily="2" charset="0"/>
              <a:cs typeface="Helvetica Neue" panose="02000503000000020004" pitchFamily="2" charset="0"/>
            </a:endParaRPr>
          </a:p>
          <a:p>
            <a:r>
              <a:rPr lang="en-US" b="1" dirty="0">
                <a:latin typeface="Helvetica Neue" panose="02000503000000020004" pitchFamily="2" charset="0"/>
                <a:ea typeface="Helvetica Neue" panose="02000503000000020004" pitchFamily="2" charset="0"/>
                <a:cs typeface="Helvetica Neue" panose="02000503000000020004" pitchFamily="2" charset="0"/>
              </a:rPr>
              <a:t>AIMS </a:t>
            </a:r>
            <a:endParaRPr lang="en-US" dirty="0">
              <a:latin typeface="Helvetica Neue" panose="02000503000000020004" pitchFamily="2" charset="0"/>
              <a:ea typeface="Helvetica Neue" panose="02000503000000020004" pitchFamily="2" charset="0"/>
              <a:cs typeface="Helvetica Neue" panose="02000503000000020004" pitchFamily="2" charset="0"/>
            </a:endParaRPr>
          </a:p>
          <a:p>
            <a:pPr marL="514350" indent="-514350">
              <a:buFontTx/>
              <a:buAutoNum type="arabicParenBoth"/>
            </a:pPr>
            <a:r>
              <a:rPr lang="en-US" dirty="0">
                <a:latin typeface="Helvetica Neue" panose="02000503000000020004" pitchFamily="2" charset="0"/>
                <a:ea typeface="Helvetica Neue" panose="02000503000000020004" pitchFamily="2" charset="0"/>
                <a:cs typeface="Helvetica Neue" panose="02000503000000020004" pitchFamily="2" charset="0"/>
              </a:rPr>
              <a:t>Be introduced to the vast resources/knowledge that IPCC reports provide</a:t>
            </a:r>
          </a:p>
          <a:p>
            <a:pPr marL="514350" indent="-514350">
              <a:buFontTx/>
              <a:buAutoNum type="arabicParenBoth"/>
            </a:pPr>
            <a:r>
              <a:rPr lang="en-US" dirty="0">
                <a:latin typeface="Helvetica Neue" panose="02000503000000020004" pitchFamily="2" charset="0"/>
                <a:ea typeface="Helvetica Neue" panose="02000503000000020004" pitchFamily="2" charset="0"/>
                <a:cs typeface="Helvetica Neue" panose="02000503000000020004" pitchFamily="2" charset="0"/>
              </a:rPr>
              <a:t>Further understand the role of the ocean as an important CO</a:t>
            </a:r>
            <a:r>
              <a:rPr lang="en-US"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dirty="0">
                <a:latin typeface="Helvetica Neue" panose="02000503000000020004" pitchFamily="2" charset="0"/>
                <a:ea typeface="Helvetica Neue" panose="02000503000000020004" pitchFamily="2" charset="0"/>
                <a:cs typeface="Helvetica Neue" panose="02000503000000020004" pitchFamily="2" charset="0"/>
              </a:rPr>
              <a:t> reservoir, and hence as a critical component within climate change</a:t>
            </a:r>
          </a:p>
          <a:p>
            <a:pPr marL="514350" indent="-514350">
              <a:buFontTx/>
              <a:buAutoNum type="arabicParenBoth"/>
            </a:pPr>
            <a:r>
              <a:rPr lang="en-US" dirty="0">
                <a:latin typeface="Helvetica Neue" panose="02000503000000020004" pitchFamily="2" charset="0"/>
                <a:ea typeface="Helvetica Neue" panose="02000503000000020004" pitchFamily="2" charset="0"/>
                <a:cs typeface="Helvetica Neue" panose="02000503000000020004" pitchFamily="2" charset="0"/>
              </a:rPr>
              <a:t>Assess the limitations/challenges that the carbon community is facing to quantify the variability in the marine CO</a:t>
            </a:r>
            <a:r>
              <a:rPr lang="en-US"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dirty="0">
                <a:latin typeface="Helvetica Neue" panose="02000503000000020004" pitchFamily="2" charset="0"/>
                <a:ea typeface="Helvetica Neue" panose="02000503000000020004" pitchFamily="2" charset="0"/>
                <a:cs typeface="Helvetica Neue" panose="02000503000000020004" pitchFamily="2" charset="0"/>
              </a:rPr>
              <a:t> sink</a:t>
            </a:r>
          </a:p>
          <a:p>
            <a:pPr marL="514350" indent="-514350">
              <a:buFontTx/>
              <a:buAutoNum type="arabicParenBoth"/>
            </a:pPr>
            <a:r>
              <a:rPr lang="en-US" dirty="0">
                <a:latin typeface="Helvetica Neue" panose="02000503000000020004" pitchFamily="2" charset="0"/>
                <a:ea typeface="Helvetica Neue" panose="02000503000000020004" pitchFamily="2" charset="0"/>
                <a:cs typeface="Helvetica Neue" panose="02000503000000020004" pitchFamily="2" charset="0"/>
              </a:rPr>
              <a:t>Learn about Carbon Dioxide Removal methods and their limitations/drawbacks</a:t>
            </a:r>
          </a:p>
          <a:p>
            <a:pPr marL="514350" indent="-514350">
              <a:buFontTx/>
              <a:buAutoNum type="arabicParenBoth"/>
            </a:pPr>
            <a:endParaRPr lang="en-US" dirty="0">
              <a:latin typeface="Helvetica Neue" panose="02000503000000020004" pitchFamily="2" charset="0"/>
              <a:ea typeface="Helvetica Neue" panose="02000503000000020004" pitchFamily="2" charset="0"/>
              <a:cs typeface="Helvetica Neue" panose="02000503000000020004" pitchFamily="2" charset="0"/>
            </a:endParaRPr>
          </a:p>
          <a:p>
            <a:endParaRPr lang="en-US" b="1" dirty="0">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587695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TextBox 13">
            <a:extLst>
              <a:ext uri="{FF2B5EF4-FFF2-40B4-BE49-F238E27FC236}">
                <a16:creationId xmlns:a16="http://schemas.microsoft.com/office/drawing/2014/main" id="{986CCBCB-0902-464C-A02E-5B2B912AC02E}"/>
              </a:ext>
            </a:extLst>
          </p:cNvPr>
          <p:cNvSpPr txBox="1"/>
          <p:nvPr/>
        </p:nvSpPr>
        <p:spPr>
          <a:xfrm>
            <a:off x="1098464" y="2427376"/>
            <a:ext cx="10016838" cy="1077218"/>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From Section 6.3.2.5.1 (Global ocean sink and decadal change), </a:t>
            </a:r>
          </a:p>
          <a:p>
            <a:r>
              <a:rPr lang="en-US" sz="1600" dirty="0">
                <a:latin typeface="Helvetica Neue" panose="02000503000000020004" pitchFamily="2" charset="0"/>
                <a:ea typeface="Helvetica Neue" panose="02000503000000020004" pitchFamily="2" charset="0"/>
                <a:cs typeface="Helvetica Neue" panose="02000503000000020004" pitchFamily="2" charset="0"/>
              </a:rPr>
              <a:t>The contemporary air-sea 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dirty="0">
                <a:latin typeface="Helvetica Neue" panose="02000503000000020004" pitchFamily="2" charset="0"/>
                <a:ea typeface="Helvetica Neue" panose="02000503000000020004" pitchFamily="2" charset="0"/>
                <a:cs typeface="Helvetica Neue" panose="02000503000000020004" pitchFamily="2" charset="0"/>
              </a:rPr>
              <a:t> flux is the superimposition of two components– what are they? </a:t>
            </a:r>
          </a:p>
          <a:p>
            <a:r>
              <a:rPr lang="en-US" sz="1600" dirty="0">
                <a:latin typeface="Helvetica Neue" panose="02000503000000020004" pitchFamily="2" charset="0"/>
                <a:ea typeface="Helvetica Neue" panose="02000503000000020004" pitchFamily="2" charset="0"/>
                <a:cs typeface="Helvetica Neue" panose="02000503000000020004" pitchFamily="2" charset="0"/>
              </a:rPr>
              <a:t>Why is it important to assume “</a:t>
            </a:r>
            <a:r>
              <a:rPr lang="en-US" sz="1600" i="1" dirty="0">
                <a:latin typeface="Helvetica Neue" panose="02000503000000020004" pitchFamily="2" charset="0"/>
                <a:ea typeface="Helvetica Neue" panose="02000503000000020004" pitchFamily="2" charset="0"/>
                <a:cs typeface="Helvetica Neue" panose="02000503000000020004" pitchFamily="2" charset="0"/>
              </a:rPr>
              <a:t>in the absence of recent climate change and climate variability</a:t>
            </a:r>
            <a:r>
              <a:rPr lang="en-US" sz="1600" dirty="0">
                <a:latin typeface="Helvetica Neue" panose="02000503000000020004" pitchFamily="2" charset="0"/>
                <a:ea typeface="Helvetica Neue" panose="02000503000000020004" pitchFamily="2" charset="0"/>
                <a:cs typeface="Helvetica Neue" panose="02000503000000020004" pitchFamily="2" charset="0"/>
              </a:rPr>
              <a:t>” when looking at trends in anthropogenic 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dirty="0">
                <a:latin typeface="Helvetica Neue" panose="02000503000000020004" pitchFamily="2" charset="0"/>
                <a:ea typeface="Helvetica Neue" panose="02000503000000020004" pitchFamily="2" charset="0"/>
                <a:cs typeface="Helvetica Neue" panose="02000503000000020004" pitchFamily="2" charset="0"/>
              </a:rPr>
              <a:t> uptake? Is this assumption justified?</a:t>
            </a:r>
          </a:p>
        </p:txBody>
      </p:sp>
      <p:sp>
        <p:nvSpPr>
          <p:cNvPr id="15" name="Rectangle 14">
            <a:extLst>
              <a:ext uri="{FF2B5EF4-FFF2-40B4-BE49-F238E27FC236}">
                <a16:creationId xmlns:a16="http://schemas.microsoft.com/office/drawing/2014/main" id="{E36280D7-798D-0344-B3FB-B7DF8AAEDFEE}"/>
              </a:ext>
            </a:extLst>
          </p:cNvPr>
          <p:cNvSpPr/>
          <p:nvPr/>
        </p:nvSpPr>
        <p:spPr>
          <a:xfrm>
            <a:off x="676892" y="2158491"/>
            <a:ext cx="10723419" cy="153473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9D30CB4-5CCB-874E-AA41-EA9247472611}"/>
              </a:ext>
            </a:extLst>
          </p:cNvPr>
          <p:cNvSpPr/>
          <p:nvPr/>
        </p:nvSpPr>
        <p:spPr>
          <a:xfrm>
            <a:off x="955961" y="1969104"/>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BFF8DF1-83B5-7841-BBDE-AD4688072EB1}"/>
              </a:ext>
            </a:extLst>
          </p:cNvPr>
          <p:cNvSpPr/>
          <p:nvPr/>
        </p:nvSpPr>
        <p:spPr>
          <a:xfrm>
            <a:off x="1098464" y="1922576"/>
            <a:ext cx="2159084" cy="461665"/>
          </a:xfrm>
          <a:prstGeom prst="rect">
            <a:avLst/>
          </a:prstGeom>
        </p:spPr>
        <p:txBody>
          <a:bodyPr wrap="square">
            <a:spAutoFit/>
          </a:bodyPr>
          <a:lstStyle/>
          <a:p>
            <a:r>
              <a:rPr lang="en-US" sz="2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Question #1</a:t>
            </a:r>
            <a:endPar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TextBox 17">
            <a:extLst>
              <a:ext uri="{FF2B5EF4-FFF2-40B4-BE49-F238E27FC236}">
                <a16:creationId xmlns:a16="http://schemas.microsoft.com/office/drawing/2014/main" id="{F209B41C-F759-8C47-9450-CE162F62C066}"/>
              </a:ext>
            </a:extLst>
          </p:cNvPr>
          <p:cNvSpPr txBox="1"/>
          <p:nvPr/>
        </p:nvSpPr>
        <p:spPr>
          <a:xfrm>
            <a:off x="676893" y="1431573"/>
            <a:ext cx="10723419" cy="338554"/>
          </a:xfrm>
          <a:prstGeom prst="rect">
            <a:avLst/>
          </a:prstGeom>
          <a:noFill/>
        </p:spPr>
        <p:txBody>
          <a:bodyPr wrap="square" rtlCol="0">
            <a:spAutoFit/>
          </a:bodyPr>
          <a:lstStyle/>
          <a:p>
            <a:r>
              <a:rPr lang="en-US" sz="1600" b="1" dirty="0">
                <a:latin typeface="Helvetica Neue" panose="02000503000000020004" pitchFamily="2" charset="0"/>
                <a:ea typeface="Helvetica Neue" panose="02000503000000020004" pitchFamily="2" charset="0"/>
                <a:cs typeface="Helvetica Neue" panose="02000503000000020004" pitchFamily="2" charset="0"/>
              </a:rPr>
              <a:t>Ocean CO</a:t>
            </a:r>
            <a:r>
              <a:rPr lang="en-US" sz="1600" b="1"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b="1" dirty="0">
                <a:latin typeface="Helvetica Neue" panose="02000503000000020004" pitchFamily="2" charset="0"/>
                <a:ea typeface="Helvetica Neue" panose="02000503000000020004" pitchFamily="2" charset="0"/>
                <a:cs typeface="Helvetica Neue" panose="02000503000000020004" pitchFamily="2" charset="0"/>
              </a:rPr>
              <a:t> sink during the “Anthropocene” </a:t>
            </a:r>
          </a:p>
        </p:txBody>
      </p:sp>
      <p:sp>
        <p:nvSpPr>
          <p:cNvPr id="19" name="TextBox 18">
            <a:extLst>
              <a:ext uri="{FF2B5EF4-FFF2-40B4-BE49-F238E27FC236}">
                <a16:creationId xmlns:a16="http://schemas.microsoft.com/office/drawing/2014/main" id="{7B5E2204-A101-4941-94FE-67325D387D02}"/>
              </a:ext>
            </a:extLst>
          </p:cNvPr>
          <p:cNvSpPr txBox="1"/>
          <p:nvPr/>
        </p:nvSpPr>
        <p:spPr>
          <a:xfrm>
            <a:off x="1098464" y="3916564"/>
            <a:ext cx="10307985" cy="2246769"/>
          </a:xfrm>
          <a:prstGeom prst="rect">
            <a:avLst/>
          </a:prstGeom>
          <a:noFill/>
        </p:spPr>
        <p:txBody>
          <a:bodyPr wrap="square" rtlCol="0">
            <a:spAutoFit/>
          </a:bodyPr>
          <a:lstStyle/>
          <a:p>
            <a:r>
              <a:rPr lang="en-US" sz="1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Contemporary</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air-sea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flux = </a:t>
            </a:r>
            <a:r>
              <a:rPr lang="en-US" sz="1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natural</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air-sea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flux (existed pre-industrial era) </a:t>
            </a:r>
            <a:r>
              <a:rPr lang="en-US" sz="1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anthropogenic </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air-sea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flux (from anthropogenic emissions and climate change feedbacks). Note that molecules are the same (indistinguishable) but their sources different. </a:t>
            </a:r>
          </a:p>
          <a:p>
            <a:endPar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Trends in the change in the marine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uptake usually describe the change in the contemporary air-sea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flux (although models studies can use simulations in which the atmospheric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concentration is kept at preindustrial levels – called control runs – which therefore can determine the amplitude of change in the natural air-sea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flux). By specifying this assumption, the authors suggest that the observed/simulated change is an anthropogenic change. However assuming that in a decadal trend/change there is no climate variability is a questionable assumption – one would need to investigate how the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effect only” and “climate effects only” trends were generated by looking at each individual publication. </a:t>
            </a:r>
          </a:p>
        </p:txBody>
      </p:sp>
    </p:spTree>
    <p:extLst>
      <p:ext uri="{BB962C8B-B14F-4D97-AF65-F5344CB8AC3E}">
        <p14:creationId xmlns:p14="http://schemas.microsoft.com/office/powerpoint/2010/main" val="4144894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TextBox 13">
            <a:extLst>
              <a:ext uri="{FF2B5EF4-FFF2-40B4-BE49-F238E27FC236}">
                <a16:creationId xmlns:a16="http://schemas.microsoft.com/office/drawing/2014/main" id="{986CCBCB-0902-464C-A02E-5B2B912AC02E}"/>
              </a:ext>
            </a:extLst>
          </p:cNvPr>
          <p:cNvSpPr txBox="1"/>
          <p:nvPr/>
        </p:nvSpPr>
        <p:spPr>
          <a:xfrm>
            <a:off x="1098464" y="2427376"/>
            <a:ext cx="10016838" cy="830997"/>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From Section 6.3.2.5.2 (Regional changes in ocean dissolved inorganic carbon) and Table 6.5, where is the most </a:t>
            </a:r>
            <a:r>
              <a:rPr lang="en-US" sz="1600">
                <a:latin typeface="Helvetica Neue" panose="02000503000000020004" pitchFamily="2" charset="0"/>
                <a:ea typeface="Helvetica Neue" panose="02000503000000020004" pitchFamily="2" charset="0"/>
                <a:cs typeface="Helvetica Neue" panose="02000503000000020004" pitchFamily="2" charset="0"/>
              </a:rPr>
              <a:t>intense sink of </a:t>
            </a:r>
            <a:r>
              <a:rPr lang="en-US" sz="1600" dirty="0">
                <a:latin typeface="Helvetica Neue" panose="02000503000000020004" pitchFamily="2" charset="0"/>
                <a:ea typeface="Helvetica Neue" panose="02000503000000020004" pitchFamily="2" charset="0"/>
                <a:cs typeface="Helvetica Neue" panose="02000503000000020004" pitchFamily="2" charset="0"/>
              </a:rPr>
              <a:t>anthropogenic 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dirty="0">
                <a:latin typeface="Helvetica Neue" panose="02000503000000020004" pitchFamily="2" charset="0"/>
                <a:ea typeface="Helvetica Neue" panose="02000503000000020004" pitchFamily="2" charset="0"/>
                <a:cs typeface="Helvetica Neue" panose="02000503000000020004" pitchFamily="2" charset="0"/>
              </a:rPr>
              <a:t> on the planet and why?  </a:t>
            </a:r>
          </a:p>
          <a:p>
            <a:r>
              <a:rPr lang="en-US" sz="1600" dirty="0">
                <a:latin typeface="Helvetica Neue" panose="02000503000000020004" pitchFamily="2" charset="0"/>
                <a:ea typeface="Helvetica Neue" panose="02000503000000020004" pitchFamily="2" charset="0"/>
                <a:cs typeface="Helvetica Neue" panose="02000503000000020004" pitchFamily="2" charset="0"/>
              </a:rPr>
              <a:t>Based on Table 6.5, what crucial information is lacking? </a:t>
            </a:r>
          </a:p>
        </p:txBody>
      </p:sp>
      <p:sp>
        <p:nvSpPr>
          <p:cNvPr id="15" name="Rectangle 14">
            <a:extLst>
              <a:ext uri="{FF2B5EF4-FFF2-40B4-BE49-F238E27FC236}">
                <a16:creationId xmlns:a16="http://schemas.microsoft.com/office/drawing/2014/main" id="{E36280D7-798D-0344-B3FB-B7DF8AAEDFEE}"/>
              </a:ext>
            </a:extLst>
          </p:cNvPr>
          <p:cNvSpPr/>
          <p:nvPr/>
        </p:nvSpPr>
        <p:spPr>
          <a:xfrm>
            <a:off x="676892" y="2158492"/>
            <a:ext cx="10723419" cy="12380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9D30CB4-5CCB-874E-AA41-EA9247472611}"/>
              </a:ext>
            </a:extLst>
          </p:cNvPr>
          <p:cNvSpPr/>
          <p:nvPr/>
        </p:nvSpPr>
        <p:spPr>
          <a:xfrm>
            <a:off x="955961" y="1969104"/>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BFF8DF1-83B5-7841-BBDE-AD4688072EB1}"/>
              </a:ext>
            </a:extLst>
          </p:cNvPr>
          <p:cNvSpPr/>
          <p:nvPr/>
        </p:nvSpPr>
        <p:spPr>
          <a:xfrm>
            <a:off x="1098464" y="1922576"/>
            <a:ext cx="2159084" cy="461665"/>
          </a:xfrm>
          <a:prstGeom prst="rect">
            <a:avLst/>
          </a:prstGeom>
        </p:spPr>
        <p:txBody>
          <a:bodyPr wrap="square">
            <a:spAutoFit/>
          </a:bodyPr>
          <a:lstStyle/>
          <a:p>
            <a:r>
              <a:rPr lang="en-US" sz="2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Question #2</a:t>
            </a:r>
            <a:endPar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TextBox 17">
            <a:extLst>
              <a:ext uri="{FF2B5EF4-FFF2-40B4-BE49-F238E27FC236}">
                <a16:creationId xmlns:a16="http://schemas.microsoft.com/office/drawing/2014/main" id="{F209B41C-F759-8C47-9450-CE162F62C066}"/>
              </a:ext>
            </a:extLst>
          </p:cNvPr>
          <p:cNvSpPr txBox="1"/>
          <p:nvPr/>
        </p:nvSpPr>
        <p:spPr>
          <a:xfrm>
            <a:off x="676893" y="1431573"/>
            <a:ext cx="10723419" cy="338554"/>
          </a:xfrm>
          <a:prstGeom prst="rect">
            <a:avLst/>
          </a:prstGeom>
          <a:noFill/>
        </p:spPr>
        <p:txBody>
          <a:bodyPr wrap="square" rtlCol="0">
            <a:spAutoFit/>
          </a:bodyPr>
          <a:lstStyle/>
          <a:p>
            <a:r>
              <a:rPr lang="en-US" sz="1600" b="1" dirty="0">
                <a:latin typeface="Helvetica Neue" panose="02000503000000020004" pitchFamily="2" charset="0"/>
                <a:ea typeface="Helvetica Neue" panose="02000503000000020004" pitchFamily="2" charset="0"/>
                <a:cs typeface="Helvetica Neue" panose="02000503000000020004" pitchFamily="2" charset="0"/>
              </a:rPr>
              <a:t>Ocean CO</a:t>
            </a:r>
            <a:r>
              <a:rPr lang="en-US" sz="1600" b="1"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b="1" dirty="0">
                <a:latin typeface="Helvetica Neue" panose="02000503000000020004" pitchFamily="2" charset="0"/>
                <a:ea typeface="Helvetica Neue" panose="02000503000000020004" pitchFamily="2" charset="0"/>
                <a:cs typeface="Helvetica Neue" panose="02000503000000020004" pitchFamily="2" charset="0"/>
              </a:rPr>
              <a:t> sink during the “Anthropocene” </a:t>
            </a:r>
          </a:p>
        </p:txBody>
      </p:sp>
      <p:sp>
        <p:nvSpPr>
          <p:cNvPr id="19" name="TextBox 18">
            <a:extLst>
              <a:ext uri="{FF2B5EF4-FFF2-40B4-BE49-F238E27FC236}">
                <a16:creationId xmlns:a16="http://schemas.microsoft.com/office/drawing/2014/main" id="{7B5E2204-A101-4941-94FE-67325D387D02}"/>
              </a:ext>
            </a:extLst>
          </p:cNvPr>
          <p:cNvSpPr txBox="1"/>
          <p:nvPr/>
        </p:nvSpPr>
        <p:spPr>
          <a:xfrm>
            <a:off x="1098464" y="3519688"/>
            <a:ext cx="10307985" cy="1815882"/>
          </a:xfrm>
          <a:prstGeom prst="rect">
            <a:avLst/>
          </a:prstGeom>
          <a:noFill/>
        </p:spPr>
        <p:txBody>
          <a:bodyPr wrap="square" rtlCol="0">
            <a:spAutoFit/>
          </a:bodyPr>
          <a:lstStyle/>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High latitudes are regions of large anthropogenic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uptake, particularly the North Atlantic (40</a:t>
            </a:r>
            <a:r>
              <a:rPr lang="en-US" sz="1400" baseline="30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o  </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to 65</a:t>
            </a:r>
            <a:r>
              <a:rPr lang="en-US" sz="1400" baseline="30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o</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N), where deep water convection occurs. As carbon-enriched surface waters sink, they are not in contact with the atmosphere anymore and are stored in ocean interior. Locations of deep water formation therefore sustain the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 </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uptake and play a vigorous/critical role in the global ocean uptake.  </a:t>
            </a:r>
          </a:p>
          <a:p>
            <a:endPar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Table 6.5 does not provide storage rate for the Southern Ocean (in the Pacific section, trends are calculated as south as 65</a:t>
            </a:r>
            <a:r>
              <a:rPr lang="en-US" sz="1400" baseline="30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o</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S), yet is it known to be a large sink for anthropogenic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Data being limited in this region, estimates are challenging to get and/or have large uncertainties.  </a:t>
            </a:r>
          </a:p>
        </p:txBody>
      </p:sp>
    </p:spTree>
    <p:extLst>
      <p:ext uri="{BB962C8B-B14F-4D97-AF65-F5344CB8AC3E}">
        <p14:creationId xmlns:p14="http://schemas.microsoft.com/office/powerpoint/2010/main" val="2819154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TextBox 13">
            <a:extLst>
              <a:ext uri="{FF2B5EF4-FFF2-40B4-BE49-F238E27FC236}">
                <a16:creationId xmlns:a16="http://schemas.microsoft.com/office/drawing/2014/main" id="{986CCBCB-0902-464C-A02E-5B2B912AC02E}"/>
              </a:ext>
            </a:extLst>
          </p:cNvPr>
          <p:cNvSpPr txBox="1"/>
          <p:nvPr/>
        </p:nvSpPr>
        <p:spPr>
          <a:xfrm>
            <a:off x="1098464" y="2427376"/>
            <a:ext cx="10016838" cy="615553"/>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From Section 6.3.2.5.3 (Interannual variability in air-sea 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dirty="0">
                <a:latin typeface="Helvetica Neue" panose="02000503000000020004" pitchFamily="2" charset="0"/>
                <a:ea typeface="Helvetica Neue" panose="02000503000000020004" pitchFamily="2" charset="0"/>
                <a:cs typeface="Helvetica Neue" panose="02000503000000020004" pitchFamily="2" charset="0"/>
              </a:rPr>
              <a:t> fluxes), is the ocean 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dirty="0">
                <a:latin typeface="Helvetica Neue" panose="02000503000000020004" pitchFamily="2" charset="0"/>
                <a:ea typeface="Helvetica Neue" panose="02000503000000020004" pitchFamily="2" charset="0"/>
                <a:cs typeface="Helvetica Neue" panose="02000503000000020004" pitchFamily="2" charset="0"/>
              </a:rPr>
              <a:t> uptake more intense during an El Ni</a:t>
            </a:r>
            <a:r>
              <a:rPr lang="en-ZA" dirty="0" err="1"/>
              <a:t>ñ</a:t>
            </a:r>
            <a:r>
              <a:rPr lang="en-US" sz="1600" dirty="0">
                <a:latin typeface="Helvetica Neue" panose="02000503000000020004" pitchFamily="2" charset="0"/>
                <a:ea typeface="Helvetica Neue" panose="02000503000000020004" pitchFamily="2" charset="0"/>
                <a:cs typeface="Helvetica Neue" panose="02000503000000020004" pitchFamily="2" charset="0"/>
              </a:rPr>
              <a:t>o or La Ni</a:t>
            </a:r>
            <a:r>
              <a:rPr lang="en-ZA" dirty="0" err="1"/>
              <a:t>ñ</a:t>
            </a:r>
            <a:r>
              <a:rPr lang="en-US" sz="1600" dirty="0">
                <a:latin typeface="Helvetica Neue" panose="02000503000000020004" pitchFamily="2" charset="0"/>
                <a:ea typeface="Helvetica Neue" panose="02000503000000020004" pitchFamily="2" charset="0"/>
                <a:cs typeface="Helvetica Neue" panose="02000503000000020004" pitchFamily="2" charset="0"/>
              </a:rPr>
              <a:t>a event? Why?   </a:t>
            </a:r>
          </a:p>
        </p:txBody>
      </p:sp>
      <p:sp>
        <p:nvSpPr>
          <p:cNvPr id="15" name="Rectangle 14">
            <a:extLst>
              <a:ext uri="{FF2B5EF4-FFF2-40B4-BE49-F238E27FC236}">
                <a16:creationId xmlns:a16="http://schemas.microsoft.com/office/drawing/2014/main" id="{E36280D7-798D-0344-B3FB-B7DF8AAEDFEE}"/>
              </a:ext>
            </a:extLst>
          </p:cNvPr>
          <p:cNvSpPr/>
          <p:nvPr/>
        </p:nvSpPr>
        <p:spPr>
          <a:xfrm>
            <a:off x="676892" y="2158492"/>
            <a:ext cx="10723419" cy="9591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9D30CB4-5CCB-874E-AA41-EA9247472611}"/>
              </a:ext>
            </a:extLst>
          </p:cNvPr>
          <p:cNvSpPr/>
          <p:nvPr/>
        </p:nvSpPr>
        <p:spPr>
          <a:xfrm>
            <a:off x="955961" y="1969104"/>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BFF8DF1-83B5-7841-BBDE-AD4688072EB1}"/>
              </a:ext>
            </a:extLst>
          </p:cNvPr>
          <p:cNvSpPr/>
          <p:nvPr/>
        </p:nvSpPr>
        <p:spPr>
          <a:xfrm>
            <a:off x="1098464" y="1922576"/>
            <a:ext cx="2159084" cy="461665"/>
          </a:xfrm>
          <a:prstGeom prst="rect">
            <a:avLst/>
          </a:prstGeom>
        </p:spPr>
        <p:txBody>
          <a:bodyPr wrap="square">
            <a:spAutoFit/>
          </a:bodyPr>
          <a:lstStyle/>
          <a:p>
            <a:r>
              <a:rPr lang="en-US" sz="2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Question #3</a:t>
            </a:r>
            <a:endPar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TextBox 17">
            <a:extLst>
              <a:ext uri="{FF2B5EF4-FFF2-40B4-BE49-F238E27FC236}">
                <a16:creationId xmlns:a16="http://schemas.microsoft.com/office/drawing/2014/main" id="{F209B41C-F759-8C47-9450-CE162F62C066}"/>
              </a:ext>
            </a:extLst>
          </p:cNvPr>
          <p:cNvSpPr txBox="1"/>
          <p:nvPr/>
        </p:nvSpPr>
        <p:spPr>
          <a:xfrm>
            <a:off x="676893" y="1431573"/>
            <a:ext cx="10723419" cy="338554"/>
          </a:xfrm>
          <a:prstGeom prst="rect">
            <a:avLst/>
          </a:prstGeom>
          <a:noFill/>
        </p:spPr>
        <p:txBody>
          <a:bodyPr wrap="square" rtlCol="0">
            <a:spAutoFit/>
          </a:bodyPr>
          <a:lstStyle/>
          <a:p>
            <a:r>
              <a:rPr lang="en-US" sz="1600" b="1" dirty="0">
                <a:latin typeface="Helvetica Neue" panose="02000503000000020004" pitchFamily="2" charset="0"/>
                <a:ea typeface="Helvetica Neue" panose="02000503000000020004" pitchFamily="2" charset="0"/>
                <a:cs typeface="Helvetica Neue" panose="02000503000000020004" pitchFamily="2" charset="0"/>
              </a:rPr>
              <a:t>Ocean CO</a:t>
            </a:r>
            <a:r>
              <a:rPr lang="en-US" sz="1600" b="1"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b="1" dirty="0">
                <a:latin typeface="Helvetica Neue" panose="02000503000000020004" pitchFamily="2" charset="0"/>
                <a:ea typeface="Helvetica Neue" panose="02000503000000020004" pitchFamily="2" charset="0"/>
                <a:cs typeface="Helvetica Neue" panose="02000503000000020004" pitchFamily="2" charset="0"/>
              </a:rPr>
              <a:t> sink during the “Anthropocene” </a:t>
            </a:r>
          </a:p>
        </p:txBody>
      </p:sp>
      <p:sp>
        <p:nvSpPr>
          <p:cNvPr id="19" name="TextBox 18">
            <a:extLst>
              <a:ext uri="{FF2B5EF4-FFF2-40B4-BE49-F238E27FC236}">
                <a16:creationId xmlns:a16="http://schemas.microsoft.com/office/drawing/2014/main" id="{7B5E2204-A101-4941-94FE-67325D387D02}"/>
              </a:ext>
            </a:extLst>
          </p:cNvPr>
          <p:cNvSpPr txBox="1"/>
          <p:nvPr/>
        </p:nvSpPr>
        <p:spPr>
          <a:xfrm>
            <a:off x="1098464" y="3396578"/>
            <a:ext cx="6181109" cy="1169551"/>
          </a:xfrm>
          <a:prstGeom prst="rect">
            <a:avLst/>
          </a:prstGeom>
          <a:noFill/>
        </p:spPr>
        <p:txBody>
          <a:bodyPr wrap="square" rtlCol="0">
            <a:spAutoFit/>
          </a:bodyPr>
          <a:lstStyle/>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During an El Nino event, the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sink is more intense, as the upwelling of deep water carbon-enriched is reduced. Indeed, deep waters hold high concentration of Dissolved Inorganic Carbon and when those deep waters are in contact with the atmosphere they tend to release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(depending on the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air concentration) and therefore act as a source of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t>
            </a:r>
          </a:p>
        </p:txBody>
      </p:sp>
      <p:sp>
        <p:nvSpPr>
          <p:cNvPr id="2" name="Rectangle 1">
            <a:extLst>
              <a:ext uri="{FF2B5EF4-FFF2-40B4-BE49-F238E27FC236}">
                <a16:creationId xmlns:a16="http://schemas.microsoft.com/office/drawing/2014/main" id="{4579E446-2EE3-A141-9757-831EE4740199}"/>
              </a:ext>
            </a:extLst>
          </p:cNvPr>
          <p:cNvSpPr/>
          <p:nvPr/>
        </p:nvSpPr>
        <p:spPr>
          <a:xfrm>
            <a:off x="3726181" y="6540612"/>
            <a:ext cx="4133311" cy="276999"/>
          </a:xfrm>
          <a:prstGeom prst="rect">
            <a:avLst/>
          </a:prstGeom>
        </p:spPr>
        <p:txBody>
          <a:bodyPr wrap="none">
            <a:spAutoFit/>
          </a:bodyPr>
          <a:lstStyle/>
          <a:p>
            <a:r>
              <a:rPr lang="en-ZA" sz="1200" dirty="0">
                <a:latin typeface="Helvetica Neue" panose="02000503000000020004" pitchFamily="2" charset="0"/>
                <a:ea typeface="Helvetica Neue" panose="02000503000000020004" pitchFamily="2" charset="0"/>
                <a:cs typeface="Helvetica Neue" panose="02000503000000020004" pitchFamily="2" charset="0"/>
                <a:hlinkClick r:id="rId2">
                  <a:extLst>
                    <a:ext uri="{A12FA001-AC4F-418D-AE19-62706E023703}">
                      <ahyp:hlinkClr xmlns:ahyp="http://schemas.microsoft.com/office/drawing/2018/hyperlinkcolor" val="tx"/>
                    </a:ext>
                  </a:extLst>
                </a:hlinkClick>
              </a:rPr>
              <a:t>https://sealevel.jpl.nasa.gov/files/archive/el-nino-skit.html</a:t>
            </a:r>
            <a:endParaRPr lang="en-US" sz="1200"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9" name="Picture 8">
            <a:extLst>
              <a:ext uri="{FF2B5EF4-FFF2-40B4-BE49-F238E27FC236}">
                <a16:creationId xmlns:a16="http://schemas.microsoft.com/office/drawing/2014/main" id="{F9885FA0-F900-5747-B95C-3CA5E9C3ACE6}"/>
              </a:ext>
            </a:extLst>
          </p:cNvPr>
          <p:cNvPicPr>
            <a:picLocks noChangeAspect="1"/>
          </p:cNvPicPr>
          <p:nvPr/>
        </p:nvPicPr>
        <p:blipFill rotWithShape="1">
          <a:blip r:embed="rId3"/>
          <a:srcRect l="3270" t="2309" r="1208" b="2560"/>
          <a:stretch/>
        </p:blipFill>
        <p:spPr>
          <a:xfrm>
            <a:off x="7887200" y="2853661"/>
            <a:ext cx="3206336" cy="3963950"/>
          </a:xfrm>
          <a:prstGeom prst="rect">
            <a:avLst/>
          </a:prstGeom>
        </p:spPr>
      </p:pic>
    </p:spTree>
    <p:extLst>
      <p:ext uri="{BB962C8B-B14F-4D97-AF65-F5344CB8AC3E}">
        <p14:creationId xmlns:p14="http://schemas.microsoft.com/office/powerpoint/2010/main" val="3908305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TextBox 13">
            <a:extLst>
              <a:ext uri="{FF2B5EF4-FFF2-40B4-BE49-F238E27FC236}">
                <a16:creationId xmlns:a16="http://schemas.microsoft.com/office/drawing/2014/main" id="{986CCBCB-0902-464C-A02E-5B2B912AC02E}"/>
              </a:ext>
            </a:extLst>
          </p:cNvPr>
          <p:cNvSpPr txBox="1"/>
          <p:nvPr/>
        </p:nvSpPr>
        <p:spPr>
          <a:xfrm>
            <a:off x="1098464" y="2427376"/>
            <a:ext cx="10016838" cy="830997"/>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From Section 6.3.2.5.4 (Regional ocean carbon dioxide partial pressure trends), the authors state that an increase in surface ocean pCO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 </a:t>
            </a:r>
            <a:r>
              <a:rPr lang="en-US" sz="1600" dirty="0">
                <a:latin typeface="Helvetica Neue" panose="02000503000000020004" pitchFamily="2" charset="0"/>
                <a:ea typeface="Helvetica Neue" panose="02000503000000020004" pitchFamily="2" charset="0"/>
                <a:cs typeface="Helvetica Neue" panose="02000503000000020004" pitchFamily="2" charset="0"/>
              </a:rPr>
              <a:t>indicates a decrease in the 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dirty="0">
                <a:latin typeface="Helvetica Neue" panose="02000503000000020004" pitchFamily="2" charset="0"/>
                <a:ea typeface="Helvetica Neue" panose="02000503000000020004" pitchFamily="2" charset="0"/>
                <a:cs typeface="Helvetica Neue" panose="02000503000000020004" pitchFamily="2" charset="0"/>
              </a:rPr>
              <a:t> sink. Knowing that the sink (flux) also depends on the wind, temperature and salinity, what information is therefore lacking?</a:t>
            </a:r>
          </a:p>
        </p:txBody>
      </p:sp>
      <p:sp>
        <p:nvSpPr>
          <p:cNvPr id="15" name="Rectangle 14">
            <a:extLst>
              <a:ext uri="{FF2B5EF4-FFF2-40B4-BE49-F238E27FC236}">
                <a16:creationId xmlns:a16="http://schemas.microsoft.com/office/drawing/2014/main" id="{E36280D7-798D-0344-B3FB-B7DF8AAEDFEE}"/>
              </a:ext>
            </a:extLst>
          </p:cNvPr>
          <p:cNvSpPr/>
          <p:nvPr/>
        </p:nvSpPr>
        <p:spPr>
          <a:xfrm>
            <a:off x="676892" y="2158491"/>
            <a:ext cx="10723419" cy="13546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9D30CB4-5CCB-874E-AA41-EA9247472611}"/>
              </a:ext>
            </a:extLst>
          </p:cNvPr>
          <p:cNvSpPr/>
          <p:nvPr/>
        </p:nvSpPr>
        <p:spPr>
          <a:xfrm>
            <a:off x="955961" y="1969104"/>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BFF8DF1-83B5-7841-BBDE-AD4688072EB1}"/>
              </a:ext>
            </a:extLst>
          </p:cNvPr>
          <p:cNvSpPr/>
          <p:nvPr/>
        </p:nvSpPr>
        <p:spPr>
          <a:xfrm>
            <a:off x="1098464" y="1922576"/>
            <a:ext cx="2159084" cy="461665"/>
          </a:xfrm>
          <a:prstGeom prst="rect">
            <a:avLst/>
          </a:prstGeom>
        </p:spPr>
        <p:txBody>
          <a:bodyPr wrap="square">
            <a:spAutoFit/>
          </a:bodyPr>
          <a:lstStyle/>
          <a:p>
            <a:r>
              <a:rPr lang="en-US" sz="2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Question #4</a:t>
            </a:r>
            <a:endPar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TextBox 17">
            <a:extLst>
              <a:ext uri="{FF2B5EF4-FFF2-40B4-BE49-F238E27FC236}">
                <a16:creationId xmlns:a16="http://schemas.microsoft.com/office/drawing/2014/main" id="{F209B41C-F759-8C47-9450-CE162F62C066}"/>
              </a:ext>
            </a:extLst>
          </p:cNvPr>
          <p:cNvSpPr txBox="1"/>
          <p:nvPr/>
        </p:nvSpPr>
        <p:spPr>
          <a:xfrm>
            <a:off x="676893" y="1431573"/>
            <a:ext cx="10723419" cy="338554"/>
          </a:xfrm>
          <a:prstGeom prst="rect">
            <a:avLst/>
          </a:prstGeom>
          <a:noFill/>
        </p:spPr>
        <p:txBody>
          <a:bodyPr wrap="square" rtlCol="0">
            <a:spAutoFit/>
          </a:bodyPr>
          <a:lstStyle/>
          <a:p>
            <a:r>
              <a:rPr lang="en-US" sz="1600" b="1" dirty="0">
                <a:latin typeface="Helvetica Neue" panose="02000503000000020004" pitchFamily="2" charset="0"/>
                <a:ea typeface="Helvetica Neue" panose="02000503000000020004" pitchFamily="2" charset="0"/>
                <a:cs typeface="Helvetica Neue" panose="02000503000000020004" pitchFamily="2" charset="0"/>
              </a:rPr>
              <a:t>Ocean CO</a:t>
            </a:r>
            <a:r>
              <a:rPr lang="en-US" sz="1600" b="1"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b="1" dirty="0">
                <a:latin typeface="Helvetica Neue" panose="02000503000000020004" pitchFamily="2" charset="0"/>
                <a:ea typeface="Helvetica Neue" panose="02000503000000020004" pitchFamily="2" charset="0"/>
                <a:cs typeface="Helvetica Neue" panose="02000503000000020004" pitchFamily="2" charset="0"/>
              </a:rPr>
              <a:t> sink during the “Anthropocene” </a:t>
            </a:r>
          </a:p>
        </p:txBody>
      </p:sp>
      <p:sp>
        <p:nvSpPr>
          <p:cNvPr id="19" name="TextBox 18">
            <a:extLst>
              <a:ext uri="{FF2B5EF4-FFF2-40B4-BE49-F238E27FC236}">
                <a16:creationId xmlns:a16="http://schemas.microsoft.com/office/drawing/2014/main" id="{7B5E2204-A101-4941-94FE-67325D387D02}"/>
              </a:ext>
            </a:extLst>
          </p:cNvPr>
          <p:cNvSpPr txBox="1"/>
          <p:nvPr/>
        </p:nvSpPr>
        <p:spPr>
          <a:xfrm>
            <a:off x="1092327" y="5631560"/>
            <a:ext cx="7078964" cy="738664"/>
          </a:xfrm>
          <a:prstGeom prst="rect">
            <a:avLst/>
          </a:prstGeom>
          <a:noFill/>
        </p:spPr>
        <p:txBody>
          <a:bodyPr wrap="square" rtlCol="0">
            <a:spAutoFit/>
          </a:bodyPr>
          <a:lstStyle/>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Here trends in surface ocean pCO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are interpreted as trends in the sink, which is only true if we observe the absence of change in surface winds, sea surface temperature and salinity in the period of study. </a:t>
            </a:r>
          </a:p>
        </p:txBody>
      </p:sp>
      <p:cxnSp>
        <p:nvCxnSpPr>
          <p:cNvPr id="20" name="Connecteur droit 31">
            <a:extLst>
              <a:ext uri="{FF2B5EF4-FFF2-40B4-BE49-F238E27FC236}">
                <a16:creationId xmlns:a16="http://schemas.microsoft.com/office/drawing/2014/main" id="{48D1306C-1EF8-A643-9D0A-E595BF61BA72}"/>
              </a:ext>
            </a:extLst>
          </p:cNvPr>
          <p:cNvCxnSpPr/>
          <p:nvPr/>
        </p:nvCxnSpPr>
        <p:spPr>
          <a:xfrm flipH="1">
            <a:off x="8973051" y="5402723"/>
            <a:ext cx="340205" cy="442717"/>
          </a:xfrm>
          <a:prstGeom prst="line">
            <a:avLst/>
          </a:prstGeom>
          <a:ln w="19050" cmpd="sng">
            <a:solidFill>
              <a:srgbClr val="FFFFFF"/>
            </a:solidFill>
          </a:ln>
        </p:spPr>
        <p:style>
          <a:lnRef idx="2">
            <a:schemeClr val="accent1"/>
          </a:lnRef>
          <a:fillRef idx="0">
            <a:schemeClr val="accent1"/>
          </a:fillRef>
          <a:effectRef idx="1">
            <a:schemeClr val="accent1"/>
          </a:effectRef>
          <a:fontRef idx="minor">
            <a:schemeClr val="tx1"/>
          </a:fontRef>
        </p:style>
      </p:cxnSp>
      <p:cxnSp>
        <p:nvCxnSpPr>
          <p:cNvPr id="21" name="Connecteur droit 33">
            <a:extLst>
              <a:ext uri="{FF2B5EF4-FFF2-40B4-BE49-F238E27FC236}">
                <a16:creationId xmlns:a16="http://schemas.microsoft.com/office/drawing/2014/main" id="{18E6B785-DF90-AF4A-BF7E-7AAC8CADB2E3}"/>
              </a:ext>
            </a:extLst>
          </p:cNvPr>
          <p:cNvCxnSpPr/>
          <p:nvPr/>
        </p:nvCxnSpPr>
        <p:spPr>
          <a:xfrm flipH="1" flipV="1">
            <a:off x="9306012" y="5402723"/>
            <a:ext cx="1003224" cy="4829"/>
          </a:xfrm>
          <a:prstGeom prst="line">
            <a:avLst/>
          </a:prstGeom>
          <a:ln w="19050" cmpd="sng">
            <a:solidFill>
              <a:srgbClr val="FFFFFF"/>
            </a:solidFill>
          </a:ln>
        </p:spPr>
        <p:style>
          <a:lnRef idx="2">
            <a:schemeClr val="accent1"/>
          </a:lnRef>
          <a:fillRef idx="0">
            <a:schemeClr val="accent1"/>
          </a:fillRef>
          <a:effectRef idx="1">
            <a:schemeClr val="accent1"/>
          </a:effectRef>
          <a:fontRef idx="minor">
            <a:schemeClr val="tx1"/>
          </a:fontRef>
        </p:style>
      </p:cxnSp>
      <p:sp>
        <p:nvSpPr>
          <p:cNvPr id="22" name="ZoneTexte 41">
            <a:extLst>
              <a:ext uri="{FF2B5EF4-FFF2-40B4-BE49-F238E27FC236}">
                <a16:creationId xmlns:a16="http://schemas.microsoft.com/office/drawing/2014/main" id="{C7E35190-E01E-E24D-9435-64A9D0E3AC44}"/>
              </a:ext>
            </a:extLst>
          </p:cNvPr>
          <p:cNvSpPr txBox="1"/>
          <p:nvPr/>
        </p:nvSpPr>
        <p:spPr>
          <a:xfrm>
            <a:off x="8757975" y="5135459"/>
            <a:ext cx="629101" cy="307777"/>
          </a:xfrm>
          <a:prstGeom prst="rect">
            <a:avLst/>
          </a:prstGeom>
          <a:noFill/>
        </p:spPr>
        <p:txBody>
          <a:bodyPr wrap="square" rtlCol="0">
            <a:spAutoFit/>
          </a:bodyPr>
          <a:lstStyle/>
          <a:p>
            <a:r>
              <a:rPr lang="fr-FR" sz="1400" dirty="0">
                <a:solidFill>
                  <a:srgbClr val="3B3838"/>
                </a:solidFill>
                <a:latin typeface="Helvetica Neue" panose="02000503000000020004" pitchFamily="2" charset="0"/>
                <a:ea typeface="Helvetica Neue" panose="02000503000000020004" pitchFamily="2" charset="0"/>
                <a:cs typeface="Helvetica Neue" panose="02000503000000020004" pitchFamily="2" charset="0"/>
              </a:rPr>
              <a:t>Air</a:t>
            </a:r>
          </a:p>
        </p:txBody>
      </p:sp>
      <p:sp>
        <p:nvSpPr>
          <p:cNvPr id="23" name="ZoneTexte 48">
            <a:extLst>
              <a:ext uri="{FF2B5EF4-FFF2-40B4-BE49-F238E27FC236}">
                <a16:creationId xmlns:a16="http://schemas.microsoft.com/office/drawing/2014/main" id="{FFDD185E-6DAD-D14A-939F-076363D10D74}"/>
              </a:ext>
            </a:extLst>
          </p:cNvPr>
          <p:cNvSpPr txBox="1"/>
          <p:nvPr/>
        </p:nvSpPr>
        <p:spPr>
          <a:xfrm>
            <a:off x="8709848" y="5975021"/>
            <a:ext cx="1195594" cy="307777"/>
          </a:xfrm>
          <a:prstGeom prst="rect">
            <a:avLst/>
          </a:prstGeom>
          <a:noFill/>
        </p:spPr>
        <p:txBody>
          <a:bodyPr wrap="square" rtlCol="0">
            <a:spAutoFit/>
          </a:bodyPr>
          <a:lstStyle/>
          <a:p>
            <a:r>
              <a:rPr lang="fr-FR" sz="1400" dirty="0" err="1">
                <a:solidFill>
                  <a:srgbClr val="3B3838"/>
                </a:solidFill>
                <a:latin typeface="Helvetica Neue" panose="02000503000000020004" pitchFamily="2" charset="0"/>
                <a:ea typeface="Helvetica Neue" panose="02000503000000020004" pitchFamily="2" charset="0"/>
                <a:cs typeface="Helvetica Neue" panose="02000503000000020004" pitchFamily="2" charset="0"/>
              </a:rPr>
              <a:t>Ocean</a:t>
            </a:r>
            <a:endParaRPr lang="fr-FR" sz="1400" dirty="0">
              <a:solidFill>
                <a:srgbClr val="3B3838"/>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 name="Forme libre 9">
            <a:extLst>
              <a:ext uri="{FF2B5EF4-FFF2-40B4-BE49-F238E27FC236}">
                <a16:creationId xmlns:a16="http://schemas.microsoft.com/office/drawing/2014/main" id="{5007DCEC-11E2-914B-9DD0-5A201BA9AAF9}"/>
              </a:ext>
            </a:extLst>
          </p:cNvPr>
          <p:cNvSpPr/>
          <p:nvPr/>
        </p:nvSpPr>
        <p:spPr>
          <a:xfrm>
            <a:off x="9023431" y="5562822"/>
            <a:ext cx="2507508" cy="280109"/>
          </a:xfrm>
          <a:custGeom>
            <a:avLst/>
            <a:gdLst>
              <a:gd name="connsiteX0" fmla="*/ 0 w 2951108"/>
              <a:gd name="connsiteY0" fmla="*/ 336151 h 373499"/>
              <a:gd name="connsiteX1" fmla="*/ 354880 w 2951108"/>
              <a:gd name="connsiteY1" fmla="*/ 18695 h 373499"/>
              <a:gd name="connsiteX2" fmla="*/ 709760 w 2951108"/>
              <a:gd name="connsiteY2" fmla="*/ 298804 h 373499"/>
              <a:gd name="connsiteX3" fmla="*/ 1064640 w 2951108"/>
              <a:gd name="connsiteY3" fmla="*/ 18695 h 373499"/>
              <a:gd name="connsiteX4" fmla="*/ 1382164 w 2951108"/>
              <a:gd name="connsiteY4" fmla="*/ 354825 h 373499"/>
              <a:gd name="connsiteX5" fmla="*/ 1774400 w 2951108"/>
              <a:gd name="connsiteY5" fmla="*/ 21 h 373499"/>
              <a:gd name="connsiteX6" fmla="*/ 2222670 w 2951108"/>
              <a:gd name="connsiteY6" fmla="*/ 336151 h 373499"/>
              <a:gd name="connsiteX7" fmla="*/ 2596228 w 2951108"/>
              <a:gd name="connsiteY7" fmla="*/ 18695 h 373499"/>
              <a:gd name="connsiteX8" fmla="*/ 2951108 w 2951108"/>
              <a:gd name="connsiteY8" fmla="*/ 373499 h 373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51108" h="373499">
                <a:moveTo>
                  <a:pt x="0" y="336151"/>
                </a:moveTo>
                <a:cubicBezTo>
                  <a:pt x="118293" y="180535"/>
                  <a:pt x="236587" y="24919"/>
                  <a:pt x="354880" y="18695"/>
                </a:cubicBezTo>
                <a:cubicBezTo>
                  <a:pt x="473173" y="12471"/>
                  <a:pt x="591467" y="298804"/>
                  <a:pt x="709760" y="298804"/>
                </a:cubicBezTo>
                <a:cubicBezTo>
                  <a:pt x="828053" y="298804"/>
                  <a:pt x="952573" y="9358"/>
                  <a:pt x="1064640" y="18695"/>
                </a:cubicBezTo>
                <a:cubicBezTo>
                  <a:pt x="1176707" y="28032"/>
                  <a:pt x="1263871" y="357937"/>
                  <a:pt x="1382164" y="354825"/>
                </a:cubicBezTo>
                <a:cubicBezTo>
                  <a:pt x="1500457" y="351713"/>
                  <a:pt x="1634316" y="3133"/>
                  <a:pt x="1774400" y="21"/>
                </a:cubicBezTo>
                <a:cubicBezTo>
                  <a:pt x="1914484" y="-3091"/>
                  <a:pt x="2085699" y="333039"/>
                  <a:pt x="2222670" y="336151"/>
                </a:cubicBezTo>
                <a:cubicBezTo>
                  <a:pt x="2359641" y="339263"/>
                  <a:pt x="2474822" y="12470"/>
                  <a:pt x="2596228" y="18695"/>
                </a:cubicBezTo>
                <a:cubicBezTo>
                  <a:pt x="2717634" y="24920"/>
                  <a:pt x="2951108" y="373499"/>
                  <a:pt x="2951108" y="373499"/>
                </a:cubicBezTo>
              </a:path>
            </a:pathLst>
          </a:custGeom>
          <a:ln>
            <a:solidFill>
              <a:schemeClr val="accent1">
                <a:lumMod val="75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fr-FR">
              <a:solidFill>
                <a:schemeClr val="tx2"/>
              </a:solidFill>
            </a:endParaRPr>
          </a:p>
        </p:txBody>
      </p:sp>
      <p:sp>
        <p:nvSpPr>
          <p:cNvPr id="25" name="Flèche vers le bas 64">
            <a:extLst>
              <a:ext uri="{FF2B5EF4-FFF2-40B4-BE49-F238E27FC236}">
                <a16:creationId xmlns:a16="http://schemas.microsoft.com/office/drawing/2014/main" id="{FAF35C15-5BB3-0E42-871B-D931D5EA089A}"/>
              </a:ext>
            </a:extLst>
          </p:cNvPr>
          <p:cNvSpPr/>
          <p:nvPr/>
        </p:nvSpPr>
        <p:spPr>
          <a:xfrm flipH="1">
            <a:off x="10031497" y="5391061"/>
            <a:ext cx="200520" cy="601615"/>
          </a:xfrm>
          <a:prstGeom prst="downArrow">
            <a:avLst/>
          </a:prstGeom>
          <a:solidFill>
            <a:schemeClr val="tx2"/>
          </a:solidFill>
          <a:ln>
            <a:solidFill>
              <a:srgbClr val="3B3838"/>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solidFill>
                <a:srgbClr val="3B3838"/>
              </a:solidFill>
            </a:endParaRPr>
          </a:p>
        </p:txBody>
      </p:sp>
      <p:sp>
        <p:nvSpPr>
          <p:cNvPr id="26" name="Flèche vers le bas 29">
            <a:extLst>
              <a:ext uri="{FF2B5EF4-FFF2-40B4-BE49-F238E27FC236}">
                <a16:creationId xmlns:a16="http://schemas.microsoft.com/office/drawing/2014/main" id="{D2379E6D-5A69-F040-B5DE-B588B45A0B84}"/>
              </a:ext>
            </a:extLst>
          </p:cNvPr>
          <p:cNvSpPr/>
          <p:nvPr/>
        </p:nvSpPr>
        <p:spPr>
          <a:xfrm flipH="1">
            <a:off x="10528659" y="5395461"/>
            <a:ext cx="200520" cy="601615"/>
          </a:xfrm>
          <a:prstGeom prst="downArrow">
            <a:avLst/>
          </a:prstGeom>
          <a:solidFill>
            <a:srgbClr val="44546A"/>
          </a:solidFill>
          <a:ln>
            <a:solidFill>
              <a:srgbClr val="3B3838"/>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fr-FR">
              <a:solidFill>
                <a:srgbClr val="3B3838"/>
              </a:solidFill>
            </a:endParaRPr>
          </a:p>
        </p:txBody>
      </p:sp>
      <p:sp>
        <p:nvSpPr>
          <p:cNvPr id="27" name="Rectangle 26">
            <a:extLst>
              <a:ext uri="{FF2B5EF4-FFF2-40B4-BE49-F238E27FC236}">
                <a16:creationId xmlns:a16="http://schemas.microsoft.com/office/drawing/2014/main" id="{ED343428-384C-A143-A8A1-8CA8CA8601EE}"/>
              </a:ext>
            </a:extLst>
          </p:cNvPr>
          <p:cNvSpPr/>
          <p:nvPr/>
        </p:nvSpPr>
        <p:spPr>
          <a:xfrm>
            <a:off x="9323984" y="3620215"/>
            <a:ext cx="1899880" cy="307777"/>
          </a:xfrm>
          <a:prstGeom prst="rect">
            <a:avLst/>
          </a:prstGeom>
        </p:spPr>
        <p:txBody>
          <a:bodyPr wrap="none">
            <a:spAutoFit/>
          </a:bodyPr>
          <a:lstStyle/>
          <a:p>
            <a:pPr algn="ctr"/>
            <a:r>
              <a:rPr lang="fr-FR" sz="1400" dirty="0">
                <a:latin typeface="Helvetica Light"/>
                <a:cs typeface="Helvetica Light"/>
              </a:rPr>
              <a:t>pCO</a:t>
            </a:r>
            <a:r>
              <a:rPr lang="fr-FR" sz="1400" baseline="-25000" dirty="0">
                <a:latin typeface="Helvetica Light"/>
                <a:cs typeface="Helvetica Light"/>
              </a:rPr>
              <a:t>2 air</a:t>
            </a:r>
            <a:r>
              <a:rPr lang="fr-FR" sz="1400" dirty="0">
                <a:latin typeface="Helvetica Light"/>
                <a:cs typeface="Helvetica Light"/>
              </a:rPr>
              <a:t> &gt; pCO</a:t>
            </a:r>
            <a:r>
              <a:rPr lang="fr-FR" sz="1400" baseline="-25000" dirty="0">
                <a:latin typeface="Helvetica Light"/>
                <a:cs typeface="Helvetica Light"/>
              </a:rPr>
              <a:t>2 </a:t>
            </a:r>
            <a:r>
              <a:rPr lang="fr-FR" sz="1400" baseline="-25000" dirty="0" err="1">
                <a:latin typeface="Helvetica Light"/>
                <a:cs typeface="Helvetica Light"/>
              </a:rPr>
              <a:t>ocean</a:t>
            </a:r>
            <a:r>
              <a:rPr lang="fr-FR" sz="1400" baseline="-25000" dirty="0">
                <a:latin typeface="Helvetica Light"/>
                <a:cs typeface="Helvetica Light"/>
              </a:rPr>
              <a:t>  </a:t>
            </a:r>
          </a:p>
        </p:txBody>
      </p:sp>
      <p:pic>
        <p:nvPicPr>
          <p:cNvPr id="28" name="Image 13" descr="co2_drawing.jpg">
            <a:extLst>
              <a:ext uri="{FF2B5EF4-FFF2-40B4-BE49-F238E27FC236}">
                <a16:creationId xmlns:a16="http://schemas.microsoft.com/office/drawing/2014/main" id="{F610F7D2-3599-FE43-9E05-85022B1DD6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9797959">
            <a:off x="9580765" y="4830889"/>
            <a:ext cx="650612" cy="414257"/>
          </a:xfrm>
          <a:prstGeom prst="rect">
            <a:avLst/>
          </a:prstGeom>
        </p:spPr>
      </p:pic>
      <p:pic>
        <p:nvPicPr>
          <p:cNvPr id="29" name="Image 67" descr="co2_drawing.jpg">
            <a:extLst>
              <a:ext uri="{FF2B5EF4-FFF2-40B4-BE49-F238E27FC236}">
                <a16:creationId xmlns:a16="http://schemas.microsoft.com/office/drawing/2014/main" id="{A62C4CB6-C499-E443-84C8-03BC8A04AF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507505">
            <a:off x="10390864" y="4643081"/>
            <a:ext cx="650612" cy="414257"/>
          </a:xfrm>
          <a:prstGeom prst="rect">
            <a:avLst/>
          </a:prstGeom>
        </p:spPr>
      </p:pic>
      <p:pic>
        <p:nvPicPr>
          <p:cNvPr id="30" name="Image 69" descr="co2_drawing.jpg">
            <a:extLst>
              <a:ext uri="{FF2B5EF4-FFF2-40B4-BE49-F238E27FC236}">
                <a16:creationId xmlns:a16="http://schemas.microsoft.com/office/drawing/2014/main" id="{CBEBFBC8-1909-A14F-A192-3FA3E2BFF3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872372">
            <a:off x="9948618" y="4076073"/>
            <a:ext cx="650612" cy="414257"/>
          </a:xfrm>
          <a:prstGeom prst="rect">
            <a:avLst/>
          </a:prstGeom>
        </p:spPr>
      </p:pic>
      <p:pic>
        <p:nvPicPr>
          <p:cNvPr id="31" name="Image 78" descr="co2_drawing.jpg">
            <a:extLst>
              <a:ext uri="{FF2B5EF4-FFF2-40B4-BE49-F238E27FC236}">
                <a16:creationId xmlns:a16="http://schemas.microsoft.com/office/drawing/2014/main" id="{29F85FDB-BCAB-834E-9410-53327DA6D8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180032">
            <a:off x="10141394" y="6264735"/>
            <a:ext cx="650612" cy="414257"/>
          </a:xfrm>
          <a:prstGeom prst="rect">
            <a:avLst/>
          </a:prstGeom>
        </p:spPr>
      </p:pic>
      <p:cxnSp>
        <p:nvCxnSpPr>
          <p:cNvPr id="3" name="Straight Connector 2">
            <a:extLst>
              <a:ext uri="{FF2B5EF4-FFF2-40B4-BE49-F238E27FC236}">
                <a16:creationId xmlns:a16="http://schemas.microsoft.com/office/drawing/2014/main" id="{9049068C-B659-F542-9B15-27B91B626B1B}"/>
              </a:ext>
            </a:extLst>
          </p:cNvPr>
          <p:cNvCxnSpPr>
            <a:cxnSpLocks/>
          </p:cNvCxnSpPr>
          <p:nvPr/>
        </p:nvCxnSpPr>
        <p:spPr>
          <a:xfrm>
            <a:off x="1172582" y="3702971"/>
            <a:ext cx="0" cy="1455976"/>
          </a:xfrm>
          <a:prstGeom prst="line">
            <a:avLst/>
          </a:prstGeom>
          <a:ln>
            <a:solidFill>
              <a:schemeClr val="tx1"/>
            </a:solidFill>
            <a:headEnd type="triangl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50721BB-B405-F544-9B85-85E175C15DCF}"/>
              </a:ext>
            </a:extLst>
          </p:cNvPr>
          <p:cNvCxnSpPr>
            <a:cxnSpLocks/>
          </p:cNvCxnSpPr>
          <p:nvPr/>
        </p:nvCxnSpPr>
        <p:spPr>
          <a:xfrm flipH="1" flipV="1">
            <a:off x="1172583" y="4943848"/>
            <a:ext cx="2280300" cy="18136"/>
          </a:xfrm>
          <a:prstGeom prst="line">
            <a:avLst/>
          </a:prstGeom>
          <a:ln>
            <a:solidFill>
              <a:schemeClr val="tx1"/>
            </a:solidFill>
            <a:headEnd type="triangle" w="lg" len="med"/>
            <a:tailEnd type="none"/>
          </a:ln>
        </p:spPr>
        <p:style>
          <a:lnRef idx="1">
            <a:schemeClr val="accent1"/>
          </a:lnRef>
          <a:fillRef idx="0">
            <a:schemeClr val="accent1"/>
          </a:fillRef>
          <a:effectRef idx="0">
            <a:schemeClr val="accent1"/>
          </a:effectRef>
          <a:fontRef idx="minor">
            <a:schemeClr val="tx1"/>
          </a:fontRef>
        </p:style>
      </p:cxnSp>
      <p:sp>
        <p:nvSpPr>
          <p:cNvPr id="34" name="ZoneTexte 41">
            <a:extLst>
              <a:ext uri="{FF2B5EF4-FFF2-40B4-BE49-F238E27FC236}">
                <a16:creationId xmlns:a16="http://schemas.microsoft.com/office/drawing/2014/main" id="{E41A5E5C-8DD6-6342-82B2-292CA0D184D2}"/>
              </a:ext>
            </a:extLst>
          </p:cNvPr>
          <p:cNvSpPr txBox="1"/>
          <p:nvPr/>
        </p:nvSpPr>
        <p:spPr>
          <a:xfrm>
            <a:off x="1171098" y="5005058"/>
            <a:ext cx="629101" cy="307777"/>
          </a:xfrm>
          <a:prstGeom prst="rect">
            <a:avLst/>
          </a:prstGeom>
          <a:noFill/>
        </p:spPr>
        <p:txBody>
          <a:bodyPr wrap="square" rtlCol="0">
            <a:spAutoFit/>
          </a:bodyPr>
          <a:lstStyle/>
          <a:p>
            <a:r>
              <a:rPr lang="fr-FR" sz="1400" dirty="0">
                <a:solidFill>
                  <a:srgbClr val="3B3838"/>
                </a:solidFill>
                <a:latin typeface="Helvetica Neue" panose="02000503000000020004" pitchFamily="2" charset="0"/>
                <a:ea typeface="Helvetica Neue" panose="02000503000000020004" pitchFamily="2" charset="0"/>
                <a:cs typeface="Helvetica Neue" panose="02000503000000020004" pitchFamily="2" charset="0"/>
              </a:rPr>
              <a:t>1990</a:t>
            </a:r>
          </a:p>
        </p:txBody>
      </p:sp>
      <p:sp>
        <p:nvSpPr>
          <p:cNvPr id="35" name="ZoneTexte 41">
            <a:extLst>
              <a:ext uri="{FF2B5EF4-FFF2-40B4-BE49-F238E27FC236}">
                <a16:creationId xmlns:a16="http://schemas.microsoft.com/office/drawing/2014/main" id="{D254729D-49C8-024C-B8F6-037D89FB8973}"/>
              </a:ext>
            </a:extLst>
          </p:cNvPr>
          <p:cNvSpPr txBox="1"/>
          <p:nvPr/>
        </p:nvSpPr>
        <p:spPr>
          <a:xfrm>
            <a:off x="2823782" y="5005058"/>
            <a:ext cx="629101" cy="307777"/>
          </a:xfrm>
          <a:prstGeom prst="rect">
            <a:avLst/>
          </a:prstGeom>
          <a:noFill/>
        </p:spPr>
        <p:txBody>
          <a:bodyPr wrap="square" rtlCol="0">
            <a:spAutoFit/>
          </a:bodyPr>
          <a:lstStyle/>
          <a:p>
            <a:r>
              <a:rPr lang="fr-FR" sz="1400" dirty="0">
                <a:solidFill>
                  <a:srgbClr val="3B3838"/>
                </a:solidFill>
                <a:latin typeface="Helvetica Neue" panose="02000503000000020004" pitchFamily="2" charset="0"/>
                <a:ea typeface="Helvetica Neue" panose="02000503000000020004" pitchFamily="2" charset="0"/>
                <a:cs typeface="Helvetica Neue" panose="02000503000000020004" pitchFamily="2" charset="0"/>
              </a:rPr>
              <a:t>2006</a:t>
            </a:r>
          </a:p>
        </p:txBody>
      </p:sp>
      <p:cxnSp>
        <p:nvCxnSpPr>
          <p:cNvPr id="12" name="Straight Connector 11">
            <a:extLst>
              <a:ext uri="{FF2B5EF4-FFF2-40B4-BE49-F238E27FC236}">
                <a16:creationId xmlns:a16="http://schemas.microsoft.com/office/drawing/2014/main" id="{8DC98625-0DD8-D24D-A993-72CFD54E9EAA}"/>
              </a:ext>
            </a:extLst>
          </p:cNvPr>
          <p:cNvCxnSpPr>
            <a:cxnSpLocks/>
          </p:cNvCxnSpPr>
          <p:nvPr/>
        </p:nvCxnSpPr>
        <p:spPr>
          <a:xfrm flipV="1">
            <a:off x="1402286" y="3927230"/>
            <a:ext cx="1964923" cy="604248"/>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6" name="ZoneTexte 41">
            <a:extLst>
              <a:ext uri="{FF2B5EF4-FFF2-40B4-BE49-F238E27FC236}">
                <a16:creationId xmlns:a16="http://schemas.microsoft.com/office/drawing/2014/main" id="{D4BBF6B2-1C38-5B43-AFD4-CCF6519D111F}"/>
              </a:ext>
            </a:extLst>
          </p:cNvPr>
          <p:cNvSpPr txBox="1"/>
          <p:nvPr/>
        </p:nvSpPr>
        <p:spPr>
          <a:xfrm>
            <a:off x="504187" y="3683922"/>
            <a:ext cx="629101" cy="307777"/>
          </a:xfrm>
          <a:prstGeom prst="rect">
            <a:avLst/>
          </a:prstGeom>
          <a:noFill/>
        </p:spPr>
        <p:txBody>
          <a:bodyPr wrap="square" rtlCol="0">
            <a:spAutoFit/>
          </a:bodyPr>
          <a:lstStyle/>
          <a:p>
            <a:r>
              <a:rPr lang="fr-FR" sz="1400" dirty="0">
                <a:solidFill>
                  <a:srgbClr val="3B3838"/>
                </a:solidFill>
                <a:latin typeface="Helvetica Neue" panose="02000503000000020004" pitchFamily="2" charset="0"/>
                <a:ea typeface="Helvetica Neue" panose="02000503000000020004" pitchFamily="2" charset="0"/>
                <a:cs typeface="Helvetica Neue" panose="02000503000000020004" pitchFamily="2" charset="0"/>
              </a:rPr>
              <a:t>pCO</a:t>
            </a:r>
            <a:r>
              <a:rPr lang="fr-FR" sz="1400" baseline="-25000" dirty="0">
                <a:solidFill>
                  <a:srgbClr val="3B3838"/>
                </a:solidFill>
                <a:latin typeface="Helvetica Neue" panose="02000503000000020004" pitchFamily="2" charset="0"/>
                <a:ea typeface="Helvetica Neue" panose="02000503000000020004" pitchFamily="2" charset="0"/>
                <a:cs typeface="Helvetica Neue" panose="02000503000000020004" pitchFamily="2" charset="0"/>
              </a:rPr>
              <a:t>2</a:t>
            </a:r>
          </a:p>
        </p:txBody>
      </p:sp>
      <p:cxnSp>
        <p:nvCxnSpPr>
          <p:cNvPr id="38" name="Straight Connector 37">
            <a:extLst>
              <a:ext uri="{FF2B5EF4-FFF2-40B4-BE49-F238E27FC236}">
                <a16:creationId xmlns:a16="http://schemas.microsoft.com/office/drawing/2014/main" id="{46DAD227-F640-D14A-A846-994DA97F90D6}"/>
              </a:ext>
            </a:extLst>
          </p:cNvPr>
          <p:cNvCxnSpPr>
            <a:cxnSpLocks/>
          </p:cNvCxnSpPr>
          <p:nvPr/>
        </p:nvCxnSpPr>
        <p:spPr>
          <a:xfrm flipV="1">
            <a:off x="1417100" y="4046711"/>
            <a:ext cx="1950109" cy="816078"/>
          </a:xfrm>
          <a:prstGeom prst="line">
            <a:avLst/>
          </a:prstGeom>
          <a:ln w="28575">
            <a:solidFill>
              <a:schemeClr val="accent1"/>
            </a:solidFill>
            <a:prstDash val="sysDash"/>
          </a:ln>
        </p:spPr>
        <p:style>
          <a:lnRef idx="1">
            <a:schemeClr val="accent1"/>
          </a:lnRef>
          <a:fillRef idx="0">
            <a:schemeClr val="accent1"/>
          </a:fillRef>
          <a:effectRef idx="0">
            <a:schemeClr val="accent1"/>
          </a:effectRef>
          <a:fontRef idx="minor">
            <a:schemeClr val="tx1"/>
          </a:fontRef>
        </p:style>
      </p:cxnSp>
      <p:sp>
        <p:nvSpPr>
          <p:cNvPr id="44" name="ZoneTexte 41">
            <a:extLst>
              <a:ext uri="{FF2B5EF4-FFF2-40B4-BE49-F238E27FC236}">
                <a16:creationId xmlns:a16="http://schemas.microsoft.com/office/drawing/2014/main" id="{18DA136D-9749-B645-B1C5-DF8300A6244D}"/>
              </a:ext>
            </a:extLst>
          </p:cNvPr>
          <p:cNvSpPr txBox="1"/>
          <p:nvPr/>
        </p:nvSpPr>
        <p:spPr>
          <a:xfrm>
            <a:off x="2902052" y="3702971"/>
            <a:ext cx="629101" cy="307777"/>
          </a:xfrm>
          <a:prstGeom prst="rect">
            <a:avLst/>
          </a:prstGeom>
          <a:noFill/>
        </p:spPr>
        <p:txBody>
          <a:bodyPr wrap="square" rtlCol="0">
            <a:spAutoFit/>
          </a:bodyPr>
          <a:lstStyle/>
          <a:p>
            <a:r>
              <a:rPr lang="fr-FR" sz="1400" dirty="0">
                <a:solidFill>
                  <a:srgbClr val="3B3838"/>
                </a:solidFill>
                <a:latin typeface="Helvetica Neue" panose="02000503000000020004" pitchFamily="2" charset="0"/>
                <a:ea typeface="Helvetica Neue" panose="02000503000000020004" pitchFamily="2" charset="0"/>
                <a:cs typeface="Helvetica Neue" panose="02000503000000020004" pitchFamily="2" charset="0"/>
              </a:rPr>
              <a:t>Air</a:t>
            </a:r>
          </a:p>
        </p:txBody>
      </p:sp>
      <p:sp>
        <p:nvSpPr>
          <p:cNvPr id="45" name="ZoneTexte 48">
            <a:extLst>
              <a:ext uri="{FF2B5EF4-FFF2-40B4-BE49-F238E27FC236}">
                <a16:creationId xmlns:a16="http://schemas.microsoft.com/office/drawing/2014/main" id="{2995BA81-7A55-B34A-BBF7-17CBD415D0B6}"/>
              </a:ext>
            </a:extLst>
          </p:cNvPr>
          <p:cNvSpPr txBox="1"/>
          <p:nvPr/>
        </p:nvSpPr>
        <p:spPr>
          <a:xfrm>
            <a:off x="3110189" y="4171312"/>
            <a:ext cx="1195594" cy="307777"/>
          </a:xfrm>
          <a:prstGeom prst="rect">
            <a:avLst/>
          </a:prstGeom>
          <a:noFill/>
        </p:spPr>
        <p:txBody>
          <a:bodyPr wrap="square" rtlCol="0">
            <a:spAutoFit/>
          </a:bodyPr>
          <a:lstStyle/>
          <a:p>
            <a:r>
              <a:rPr lang="fr-FR" sz="1400" dirty="0" err="1">
                <a:solidFill>
                  <a:schemeClr val="accent1"/>
                </a:solidFill>
                <a:latin typeface="Helvetica Neue" panose="02000503000000020004" pitchFamily="2" charset="0"/>
                <a:ea typeface="Helvetica Neue" panose="02000503000000020004" pitchFamily="2" charset="0"/>
                <a:cs typeface="Helvetica Neue" panose="02000503000000020004" pitchFamily="2" charset="0"/>
              </a:rPr>
              <a:t>Ocean</a:t>
            </a:r>
            <a:endParaRPr lang="fr-FR" sz="140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1461486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TextBox 13">
            <a:extLst>
              <a:ext uri="{FF2B5EF4-FFF2-40B4-BE49-F238E27FC236}">
                <a16:creationId xmlns:a16="http://schemas.microsoft.com/office/drawing/2014/main" id="{986CCBCB-0902-464C-A02E-5B2B912AC02E}"/>
              </a:ext>
            </a:extLst>
          </p:cNvPr>
          <p:cNvSpPr txBox="1"/>
          <p:nvPr/>
        </p:nvSpPr>
        <p:spPr>
          <a:xfrm>
            <a:off x="1098464" y="2427376"/>
            <a:ext cx="10016838" cy="830997"/>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From Section 6.3.2.5.5 (Processes driving variability and trends in air-sea carbon dioxide fluxes), which nutrients play an important role in the biological processes involved in the marine 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dirty="0">
                <a:latin typeface="Helvetica Neue" panose="02000503000000020004" pitchFamily="2" charset="0"/>
                <a:ea typeface="Helvetica Neue" panose="02000503000000020004" pitchFamily="2" charset="0"/>
                <a:cs typeface="Helvetica Neue" panose="02000503000000020004" pitchFamily="2" charset="0"/>
              </a:rPr>
              <a:t> sink and what are their sources?  </a:t>
            </a:r>
          </a:p>
        </p:txBody>
      </p:sp>
      <p:sp>
        <p:nvSpPr>
          <p:cNvPr id="15" name="Rectangle 14">
            <a:extLst>
              <a:ext uri="{FF2B5EF4-FFF2-40B4-BE49-F238E27FC236}">
                <a16:creationId xmlns:a16="http://schemas.microsoft.com/office/drawing/2014/main" id="{E36280D7-798D-0344-B3FB-B7DF8AAEDFEE}"/>
              </a:ext>
            </a:extLst>
          </p:cNvPr>
          <p:cNvSpPr/>
          <p:nvPr/>
        </p:nvSpPr>
        <p:spPr>
          <a:xfrm>
            <a:off x="676892" y="2158492"/>
            <a:ext cx="10723419" cy="12380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9D30CB4-5CCB-874E-AA41-EA9247472611}"/>
              </a:ext>
            </a:extLst>
          </p:cNvPr>
          <p:cNvSpPr/>
          <p:nvPr/>
        </p:nvSpPr>
        <p:spPr>
          <a:xfrm>
            <a:off x="955961" y="1969104"/>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BFF8DF1-83B5-7841-BBDE-AD4688072EB1}"/>
              </a:ext>
            </a:extLst>
          </p:cNvPr>
          <p:cNvSpPr/>
          <p:nvPr/>
        </p:nvSpPr>
        <p:spPr>
          <a:xfrm>
            <a:off x="1098464" y="1922576"/>
            <a:ext cx="2159084" cy="461665"/>
          </a:xfrm>
          <a:prstGeom prst="rect">
            <a:avLst/>
          </a:prstGeom>
        </p:spPr>
        <p:txBody>
          <a:bodyPr wrap="square">
            <a:spAutoFit/>
          </a:bodyPr>
          <a:lstStyle/>
          <a:p>
            <a:r>
              <a:rPr lang="en-US" sz="2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Question #5</a:t>
            </a:r>
            <a:endPar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TextBox 17">
            <a:extLst>
              <a:ext uri="{FF2B5EF4-FFF2-40B4-BE49-F238E27FC236}">
                <a16:creationId xmlns:a16="http://schemas.microsoft.com/office/drawing/2014/main" id="{F209B41C-F759-8C47-9450-CE162F62C066}"/>
              </a:ext>
            </a:extLst>
          </p:cNvPr>
          <p:cNvSpPr txBox="1"/>
          <p:nvPr/>
        </p:nvSpPr>
        <p:spPr>
          <a:xfrm>
            <a:off x="676893" y="1431573"/>
            <a:ext cx="10723419" cy="338554"/>
          </a:xfrm>
          <a:prstGeom prst="rect">
            <a:avLst/>
          </a:prstGeom>
          <a:noFill/>
        </p:spPr>
        <p:txBody>
          <a:bodyPr wrap="square" rtlCol="0">
            <a:spAutoFit/>
          </a:bodyPr>
          <a:lstStyle/>
          <a:p>
            <a:r>
              <a:rPr lang="en-US" sz="1600" b="1" dirty="0">
                <a:latin typeface="Helvetica Neue" panose="02000503000000020004" pitchFamily="2" charset="0"/>
                <a:ea typeface="Helvetica Neue" panose="02000503000000020004" pitchFamily="2" charset="0"/>
                <a:cs typeface="Helvetica Neue" panose="02000503000000020004" pitchFamily="2" charset="0"/>
              </a:rPr>
              <a:t>Ocean CO</a:t>
            </a:r>
            <a:r>
              <a:rPr lang="en-US" sz="1600" b="1"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b="1" dirty="0">
                <a:latin typeface="Helvetica Neue" panose="02000503000000020004" pitchFamily="2" charset="0"/>
                <a:ea typeface="Helvetica Neue" panose="02000503000000020004" pitchFamily="2" charset="0"/>
                <a:cs typeface="Helvetica Neue" panose="02000503000000020004" pitchFamily="2" charset="0"/>
              </a:rPr>
              <a:t> sink during the “Anthropocene” </a:t>
            </a:r>
          </a:p>
        </p:txBody>
      </p:sp>
      <p:sp>
        <p:nvSpPr>
          <p:cNvPr id="19" name="TextBox 18">
            <a:extLst>
              <a:ext uri="{FF2B5EF4-FFF2-40B4-BE49-F238E27FC236}">
                <a16:creationId xmlns:a16="http://schemas.microsoft.com/office/drawing/2014/main" id="{7B5E2204-A101-4941-94FE-67325D387D02}"/>
              </a:ext>
            </a:extLst>
          </p:cNvPr>
          <p:cNvSpPr txBox="1"/>
          <p:nvPr/>
        </p:nvSpPr>
        <p:spPr>
          <a:xfrm>
            <a:off x="1098464" y="3628139"/>
            <a:ext cx="5152211" cy="954107"/>
          </a:xfrm>
          <a:prstGeom prst="rect">
            <a:avLst/>
          </a:prstGeom>
          <a:noFill/>
        </p:spPr>
        <p:txBody>
          <a:bodyPr wrap="square" rtlCol="0">
            <a:spAutoFit/>
          </a:bodyPr>
          <a:lstStyle/>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Reactive nitrogen (from atmospheric deposition, rivers that carry agricultural waste) and iron (from dust deposition) stimulate the </a:t>
            </a:r>
            <a:r>
              <a:rPr lang="en-US" sz="1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biological carbon pump</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by increasing primary production in the surface layer. </a:t>
            </a:r>
          </a:p>
        </p:txBody>
      </p:sp>
      <p:pic>
        <p:nvPicPr>
          <p:cNvPr id="3" name="Picture 2">
            <a:extLst>
              <a:ext uri="{FF2B5EF4-FFF2-40B4-BE49-F238E27FC236}">
                <a16:creationId xmlns:a16="http://schemas.microsoft.com/office/drawing/2014/main" id="{9D6FDD70-45D4-664A-BE3E-6DA196509EC6}"/>
              </a:ext>
            </a:extLst>
          </p:cNvPr>
          <p:cNvPicPr>
            <a:picLocks noChangeAspect="1"/>
          </p:cNvPicPr>
          <p:nvPr/>
        </p:nvPicPr>
        <p:blipFill>
          <a:blip r:embed="rId2"/>
          <a:stretch>
            <a:fillRect/>
          </a:stretch>
        </p:blipFill>
        <p:spPr>
          <a:xfrm>
            <a:off x="7672463" y="2979266"/>
            <a:ext cx="3442839" cy="4025682"/>
          </a:xfrm>
          <a:prstGeom prst="rect">
            <a:avLst/>
          </a:prstGeom>
        </p:spPr>
      </p:pic>
      <p:sp>
        <p:nvSpPr>
          <p:cNvPr id="9" name="Rectangle 8">
            <a:extLst>
              <a:ext uri="{FF2B5EF4-FFF2-40B4-BE49-F238E27FC236}">
                <a16:creationId xmlns:a16="http://schemas.microsoft.com/office/drawing/2014/main" id="{7883B3C8-BF74-B94A-8953-6C097E0E34D8}"/>
              </a:ext>
            </a:extLst>
          </p:cNvPr>
          <p:cNvSpPr/>
          <p:nvPr/>
        </p:nvSpPr>
        <p:spPr>
          <a:xfrm>
            <a:off x="5186469" y="6550223"/>
            <a:ext cx="2567882" cy="307777"/>
          </a:xfrm>
          <a:prstGeom prst="rect">
            <a:avLst/>
          </a:prstGeom>
        </p:spPr>
        <p:txBody>
          <a:bodyPr wrap="none">
            <a:spAutoFit/>
          </a:bodyPr>
          <a:lstStyle/>
          <a:p>
            <a:r>
              <a:rPr lang="en-ZA" sz="1400" dirty="0">
                <a:latin typeface="Helvetica Neue" panose="02000503000000020004" pitchFamily="2" charset="0"/>
                <a:hlinkClick r:id="rId3">
                  <a:extLst>
                    <a:ext uri="{A12FA001-AC4F-418D-AE19-62706E023703}">
                      <ahyp:hlinkClr xmlns:ahyp="http://schemas.microsoft.com/office/drawing/2018/hyperlinkcolor" val="tx"/>
                    </a:ext>
                  </a:extLst>
                </a:hlinkClick>
              </a:rPr>
              <a:t>http://www.ocean-climate.org</a:t>
            </a:r>
            <a:endParaRPr lang="en-US" sz="1400" dirty="0"/>
          </a:p>
        </p:txBody>
      </p:sp>
    </p:spTree>
    <p:extLst>
      <p:ext uri="{BB962C8B-B14F-4D97-AF65-F5344CB8AC3E}">
        <p14:creationId xmlns:p14="http://schemas.microsoft.com/office/powerpoint/2010/main" val="2584204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TextBox 13">
            <a:extLst>
              <a:ext uri="{FF2B5EF4-FFF2-40B4-BE49-F238E27FC236}">
                <a16:creationId xmlns:a16="http://schemas.microsoft.com/office/drawing/2014/main" id="{986CCBCB-0902-464C-A02E-5B2B912AC02E}"/>
              </a:ext>
            </a:extLst>
          </p:cNvPr>
          <p:cNvSpPr txBox="1"/>
          <p:nvPr/>
        </p:nvSpPr>
        <p:spPr>
          <a:xfrm>
            <a:off x="1098464" y="2427376"/>
            <a:ext cx="10016838" cy="584775"/>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From Section 6.3.2.5.6 (Model evaluation of global and regional ocean carbon balance), what is the main challenge when evaluating carbon-related model results with the observations?</a:t>
            </a:r>
          </a:p>
        </p:txBody>
      </p:sp>
      <p:sp>
        <p:nvSpPr>
          <p:cNvPr id="15" name="Rectangle 14">
            <a:extLst>
              <a:ext uri="{FF2B5EF4-FFF2-40B4-BE49-F238E27FC236}">
                <a16:creationId xmlns:a16="http://schemas.microsoft.com/office/drawing/2014/main" id="{E36280D7-798D-0344-B3FB-B7DF8AAEDFEE}"/>
              </a:ext>
            </a:extLst>
          </p:cNvPr>
          <p:cNvSpPr/>
          <p:nvPr/>
        </p:nvSpPr>
        <p:spPr>
          <a:xfrm>
            <a:off x="676892" y="2158492"/>
            <a:ext cx="10723419" cy="9591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9D30CB4-5CCB-874E-AA41-EA9247472611}"/>
              </a:ext>
            </a:extLst>
          </p:cNvPr>
          <p:cNvSpPr/>
          <p:nvPr/>
        </p:nvSpPr>
        <p:spPr>
          <a:xfrm>
            <a:off x="955961" y="1969104"/>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BFF8DF1-83B5-7841-BBDE-AD4688072EB1}"/>
              </a:ext>
            </a:extLst>
          </p:cNvPr>
          <p:cNvSpPr/>
          <p:nvPr/>
        </p:nvSpPr>
        <p:spPr>
          <a:xfrm>
            <a:off x="1098464" y="1922576"/>
            <a:ext cx="2159084" cy="461665"/>
          </a:xfrm>
          <a:prstGeom prst="rect">
            <a:avLst/>
          </a:prstGeom>
        </p:spPr>
        <p:txBody>
          <a:bodyPr wrap="square">
            <a:spAutoFit/>
          </a:bodyPr>
          <a:lstStyle/>
          <a:p>
            <a:r>
              <a:rPr lang="en-US" sz="2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Question #6</a:t>
            </a:r>
            <a:endPar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TextBox 17">
            <a:extLst>
              <a:ext uri="{FF2B5EF4-FFF2-40B4-BE49-F238E27FC236}">
                <a16:creationId xmlns:a16="http://schemas.microsoft.com/office/drawing/2014/main" id="{F209B41C-F759-8C47-9450-CE162F62C066}"/>
              </a:ext>
            </a:extLst>
          </p:cNvPr>
          <p:cNvSpPr txBox="1"/>
          <p:nvPr/>
        </p:nvSpPr>
        <p:spPr>
          <a:xfrm>
            <a:off x="676893" y="1431573"/>
            <a:ext cx="10723419" cy="338554"/>
          </a:xfrm>
          <a:prstGeom prst="rect">
            <a:avLst/>
          </a:prstGeom>
          <a:noFill/>
        </p:spPr>
        <p:txBody>
          <a:bodyPr wrap="square" rtlCol="0">
            <a:spAutoFit/>
          </a:bodyPr>
          <a:lstStyle/>
          <a:p>
            <a:r>
              <a:rPr lang="en-US" sz="1600" b="1" dirty="0">
                <a:latin typeface="Helvetica Neue" panose="02000503000000020004" pitchFamily="2" charset="0"/>
                <a:ea typeface="Helvetica Neue" panose="02000503000000020004" pitchFamily="2" charset="0"/>
                <a:cs typeface="Helvetica Neue" panose="02000503000000020004" pitchFamily="2" charset="0"/>
              </a:rPr>
              <a:t>Ocean CO</a:t>
            </a:r>
            <a:r>
              <a:rPr lang="en-US" sz="1600" b="1"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b="1" dirty="0">
                <a:latin typeface="Helvetica Neue" panose="02000503000000020004" pitchFamily="2" charset="0"/>
                <a:ea typeface="Helvetica Neue" panose="02000503000000020004" pitchFamily="2" charset="0"/>
                <a:cs typeface="Helvetica Neue" panose="02000503000000020004" pitchFamily="2" charset="0"/>
              </a:rPr>
              <a:t> sink during the “Anthropocene” </a:t>
            </a:r>
          </a:p>
        </p:txBody>
      </p:sp>
      <p:sp>
        <p:nvSpPr>
          <p:cNvPr id="19" name="TextBox 18">
            <a:extLst>
              <a:ext uri="{FF2B5EF4-FFF2-40B4-BE49-F238E27FC236}">
                <a16:creationId xmlns:a16="http://schemas.microsoft.com/office/drawing/2014/main" id="{7B5E2204-A101-4941-94FE-67325D387D02}"/>
              </a:ext>
            </a:extLst>
          </p:cNvPr>
          <p:cNvSpPr txBox="1"/>
          <p:nvPr/>
        </p:nvSpPr>
        <p:spPr>
          <a:xfrm>
            <a:off x="1098464" y="3396578"/>
            <a:ext cx="10307985" cy="523220"/>
          </a:xfrm>
          <a:prstGeom prst="rect">
            <a:avLst/>
          </a:prstGeom>
          <a:noFill/>
        </p:spPr>
        <p:txBody>
          <a:bodyPr wrap="square" rtlCol="0">
            <a:spAutoFit/>
          </a:bodyPr>
          <a:lstStyle/>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The lack of observations, especially in the high latitudes and for certain processes (e.g. biological) leads to challenges when evaluating models, particularly at the regional scale and at interannual variability (or even at smaller frequencies).  </a:t>
            </a:r>
          </a:p>
        </p:txBody>
      </p:sp>
      <p:pic>
        <p:nvPicPr>
          <p:cNvPr id="3" name="Picture 2">
            <a:extLst>
              <a:ext uri="{FF2B5EF4-FFF2-40B4-BE49-F238E27FC236}">
                <a16:creationId xmlns:a16="http://schemas.microsoft.com/office/drawing/2014/main" id="{79D479D4-2C81-E04D-BE2B-C2DA9CB737C1}"/>
              </a:ext>
            </a:extLst>
          </p:cNvPr>
          <p:cNvPicPr>
            <a:picLocks noChangeAspect="1"/>
          </p:cNvPicPr>
          <p:nvPr/>
        </p:nvPicPr>
        <p:blipFill>
          <a:blip r:embed="rId2"/>
          <a:stretch>
            <a:fillRect/>
          </a:stretch>
        </p:blipFill>
        <p:spPr>
          <a:xfrm>
            <a:off x="1098464" y="4040719"/>
            <a:ext cx="3507622" cy="2454443"/>
          </a:xfrm>
          <a:prstGeom prst="rect">
            <a:avLst/>
          </a:prstGeom>
        </p:spPr>
      </p:pic>
      <p:sp>
        <p:nvSpPr>
          <p:cNvPr id="9" name="TextBox 8">
            <a:extLst>
              <a:ext uri="{FF2B5EF4-FFF2-40B4-BE49-F238E27FC236}">
                <a16:creationId xmlns:a16="http://schemas.microsoft.com/office/drawing/2014/main" id="{4C7067D0-88C8-F246-A811-E75E6786A5D9}"/>
              </a:ext>
            </a:extLst>
          </p:cNvPr>
          <p:cNvSpPr txBox="1"/>
          <p:nvPr/>
        </p:nvSpPr>
        <p:spPr>
          <a:xfrm>
            <a:off x="951076" y="6616083"/>
            <a:ext cx="4612943" cy="276999"/>
          </a:xfrm>
          <a:prstGeom prst="rect">
            <a:avLst/>
          </a:prstGeom>
          <a:noFill/>
        </p:spPr>
        <p:txBody>
          <a:bodyPr wrap="square" rtlCol="0">
            <a:spAutoFit/>
          </a:bodyPr>
          <a:lstStyle/>
          <a:p>
            <a:r>
              <a:rPr lang="en-US" sz="1200" dirty="0">
                <a:latin typeface="Helvetica Neue" panose="02000503000000020004" pitchFamily="2" charset="0"/>
                <a:ea typeface="Helvetica Neue" panose="02000503000000020004" pitchFamily="2" charset="0"/>
                <a:cs typeface="Helvetica Neue" panose="02000503000000020004" pitchFamily="2" charset="0"/>
              </a:rPr>
              <a:t>Produced using SOCAT v4, Bakker et al., (2016)</a:t>
            </a:r>
          </a:p>
        </p:txBody>
      </p:sp>
    </p:spTree>
    <p:extLst>
      <p:ext uri="{BB962C8B-B14F-4D97-AF65-F5344CB8AC3E}">
        <p14:creationId xmlns:p14="http://schemas.microsoft.com/office/powerpoint/2010/main" val="526978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 name="TextBox 11">
            <a:extLst>
              <a:ext uri="{FF2B5EF4-FFF2-40B4-BE49-F238E27FC236}">
                <a16:creationId xmlns:a16="http://schemas.microsoft.com/office/drawing/2014/main" id="{C3C91736-FCD1-E94B-9056-11B1C7D3A995}"/>
              </a:ext>
            </a:extLst>
          </p:cNvPr>
          <p:cNvSpPr txBox="1"/>
          <p:nvPr/>
        </p:nvSpPr>
        <p:spPr>
          <a:xfrm>
            <a:off x="676893" y="1431573"/>
            <a:ext cx="10723419" cy="338554"/>
          </a:xfrm>
          <a:prstGeom prst="rect">
            <a:avLst/>
          </a:prstGeom>
          <a:noFill/>
        </p:spPr>
        <p:txBody>
          <a:bodyPr wrap="square" rtlCol="0">
            <a:spAutoFit/>
          </a:bodyPr>
          <a:lstStyle/>
          <a:p>
            <a:r>
              <a:rPr lang="en-US" sz="1600" b="1" dirty="0">
                <a:latin typeface="Helvetica Neue" panose="02000503000000020004" pitchFamily="2" charset="0"/>
                <a:ea typeface="Helvetica Neue" panose="02000503000000020004" pitchFamily="2" charset="0"/>
                <a:cs typeface="Helvetica Neue" panose="02000503000000020004" pitchFamily="2" charset="0"/>
              </a:rPr>
              <a:t>Carbon Dioxide Removal (CDR) methods to mitigate climate change: example with iron fertilization </a:t>
            </a:r>
          </a:p>
        </p:txBody>
      </p:sp>
      <p:sp>
        <p:nvSpPr>
          <p:cNvPr id="14" name="TextBox 13">
            <a:extLst>
              <a:ext uri="{FF2B5EF4-FFF2-40B4-BE49-F238E27FC236}">
                <a16:creationId xmlns:a16="http://schemas.microsoft.com/office/drawing/2014/main" id="{986CCBCB-0902-464C-A02E-5B2B912AC02E}"/>
              </a:ext>
            </a:extLst>
          </p:cNvPr>
          <p:cNvSpPr txBox="1"/>
          <p:nvPr/>
        </p:nvSpPr>
        <p:spPr>
          <a:xfrm>
            <a:off x="1163778" y="2376450"/>
            <a:ext cx="10016838" cy="338554"/>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From Section 6.5.1, what are CDR methods and their limitations? </a:t>
            </a:r>
          </a:p>
        </p:txBody>
      </p:sp>
      <p:sp>
        <p:nvSpPr>
          <p:cNvPr id="15" name="Rectangle 14">
            <a:extLst>
              <a:ext uri="{FF2B5EF4-FFF2-40B4-BE49-F238E27FC236}">
                <a16:creationId xmlns:a16="http://schemas.microsoft.com/office/drawing/2014/main" id="{E36280D7-798D-0344-B3FB-B7DF8AAEDFEE}"/>
              </a:ext>
            </a:extLst>
          </p:cNvPr>
          <p:cNvSpPr/>
          <p:nvPr/>
        </p:nvSpPr>
        <p:spPr>
          <a:xfrm>
            <a:off x="742206" y="2181478"/>
            <a:ext cx="10723419" cy="64633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9D30CB4-5CCB-874E-AA41-EA9247472611}"/>
              </a:ext>
            </a:extLst>
          </p:cNvPr>
          <p:cNvSpPr/>
          <p:nvPr/>
        </p:nvSpPr>
        <p:spPr>
          <a:xfrm>
            <a:off x="1021275" y="1992090"/>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3271128-C39B-4243-8DF5-F4DC9207C128}"/>
              </a:ext>
            </a:extLst>
          </p:cNvPr>
          <p:cNvSpPr/>
          <p:nvPr/>
        </p:nvSpPr>
        <p:spPr>
          <a:xfrm>
            <a:off x="1037168" y="1943460"/>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BFF8DF1-83B5-7841-BBDE-AD4688072EB1}"/>
              </a:ext>
            </a:extLst>
          </p:cNvPr>
          <p:cNvSpPr/>
          <p:nvPr/>
        </p:nvSpPr>
        <p:spPr>
          <a:xfrm>
            <a:off x="1163778" y="1945562"/>
            <a:ext cx="2159084" cy="461665"/>
          </a:xfrm>
          <a:prstGeom prst="rect">
            <a:avLst/>
          </a:prstGeom>
        </p:spPr>
        <p:txBody>
          <a:bodyPr wrap="square">
            <a:spAutoFit/>
          </a:bodyPr>
          <a:lstStyle/>
          <a:p>
            <a:r>
              <a:rPr lang="en-US" sz="2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Question #7</a:t>
            </a:r>
            <a:endPar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TextBox 17">
            <a:extLst>
              <a:ext uri="{FF2B5EF4-FFF2-40B4-BE49-F238E27FC236}">
                <a16:creationId xmlns:a16="http://schemas.microsoft.com/office/drawing/2014/main" id="{BAF2A8E4-5E2E-CF48-AEF7-75E126F4D6B7}"/>
              </a:ext>
            </a:extLst>
          </p:cNvPr>
          <p:cNvSpPr txBox="1"/>
          <p:nvPr/>
        </p:nvSpPr>
        <p:spPr>
          <a:xfrm>
            <a:off x="1157639" y="2975486"/>
            <a:ext cx="10307985" cy="2031325"/>
          </a:xfrm>
          <a:prstGeom prst="rect">
            <a:avLst/>
          </a:prstGeom>
          <a:noFill/>
        </p:spPr>
        <p:txBody>
          <a:bodyPr wrap="square" rtlCol="0">
            <a:spAutoFit/>
          </a:bodyPr>
          <a:lstStyle/>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CDR methods aim to remove net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that is already in the atmosphere (in opposition to other industrial methods that aim to reduce fossil fuel or land-use change emissions). </a:t>
            </a:r>
          </a:p>
          <a:p>
            <a:endPar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CDR methods </a:t>
            </a:r>
          </a:p>
          <a:p>
            <a:pPr marL="285750" indent="-285750">
              <a:buFont typeface="Arial" panose="020B0604020202020204" pitchFamily="34" charset="0"/>
              <a:buChar char="•"/>
            </a:pP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would have slow climate effects (as it involves slow carbon cycle processes) </a:t>
            </a:r>
          </a:p>
          <a:p>
            <a:pPr marL="285750" indent="-285750">
              <a:buFont typeface="Arial" panose="020B0604020202020204" pitchFamily="34" charset="0"/>
              <a:buChar char="•"/>
            </a:pP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would need to be deployed at large scale and permanently for significant and permanent decrease in atmospheric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 </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(to avoid otherwise delayed climate warming)</a:t>
            </a:r>
          </a:p>
          <a:p>
            <a:pPr marL="285750" indent="-285750">
              <a:buFont typeface="Arial" panose="020B0604020202020204" pitchFamily="34" charset="0"/>
              <a:buChar char="•"/>
            </a:pP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will have side effects: e.g., the removal of atmospheric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from CDR methods will be compensated by the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outgassing from natural reservoirs (response to reach equilibrium; rebound effect)</a:t>
            </a:r>
          </a:p>
        </p:txBody>
      </p:sp>
    </p:spTree>
    <p:extLst>
      <p:ext uri="{BB962C8B-B14F-4D97-AF65-F5344CB8AC3E}">
        <p14:creationId xmlns:p14="http://schemas.microsoft.com/office/powerpoint/2010/main" val="4271658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 name="TextBox 11">
            <a:extLst>
              <a:ext uri="{FF2B5EF4-FFF2-40B4-BE49-F238E27FC236}">
                <a16:creationId xmlns:a16="http://schemas.microsoft.com/office/drawing/2014/main" id="{C3C91736-FCD1-E94B-9056-11B1C7D3A995}"/>
              </a:ext>
            </a:extLst>
          </p:cNvPr>
          <p:cNvSpPr txBox="1"/>
          <p:nvPr/>
        </p:nvSpPr>
        <p:spPr>
          <a:xfrm>
            <a:off x="676893" y="1431573"/>
            <a:ext cx="10723419" cy="338554"/>
          </a:xfrm>
          <a:prstGeom prst="rect">
            <a:avLst/>
          </a:prstGeom>
          <a:noFill/>
        </p:spPr>
        <p:txBody>
          <a:bodyPr wrap="square" rtlCol="0">
            <a:spAutoFit/>
          </a:bodyPr>
          <a:lstStyle/>
          <a:p>
            <a:r>
              <a:rPr lang="en-US" sz="1600" b="1" dirty="0">
                <a:latin typeface="Helvetica Neue" panose="02000503000000020004" pitchFamily="2" charset="0"/>
                <a:ea typeface="Helvetica Neue" panose="02000503000000020004" pitchFamily="2" charset="0"/>
                <a:cs typeface="Helvetica Neue" panose="02000503000000020004" pitchFamily="2" charset="0"/>
              </a:rPr>
              <a:t>Carbon Dioxide Removal (CDR) methods to mitigate climate change: example with iron fertilization </a:t>
            </a:r>
          </a:p>
        </p:txBody>
      </p:sp>
      <p:sp>
        <p:nvSpPr>
          <p:cNvPr id="14" name="TextBox 13">
            <a:extLst>
              <a:ext uri="{FF2B5EF4-FFF2-40B4-BE49-F238E27FC236}">
                <a16:creationId xmlns:a16="http://schemas.microsoft.com/office/drawing/2014/main" id="{986CCBCB-0902-464C-A02E-5B2B912AC02E}"/>
              </a:ext>
            </a:extLst>
          </p:cNvPr>
          <p:cNvSpPr txBox="1"/>
          <p:nvPr/>
        </p:nvSpPr>
        <p:spPr>
          <a:xfrm>
            <a:off x="1163778" y="2376450"/>
            <a:ext cx="10016838" cy="584775"/>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From Section 6.5.2.2, what happens to the carbon cycle when iron is added in surface waters? What are the feedbacks of using iron fertilization as a CDR and limitations of current results?</a:t>
            </a:r>
          </a:p>
        </p:txBody>
      </p:sp>
      <p:sp>
        <p:nvSpPr>
          <p:cNvPr id="15" name="Rectangle 14">
            <a:extLst>
              <a:ext uri="{FF2B5EF4-FFF2-40B4-BE49-F238E27FC236}">
                <a16:creationId xmlns:a16="http://schemas.microsoft.com/office/drawing/2014/main" id="{E36280D7-798D-0344-B3FB-B7DF8AAEDFEE}"/>
              </a:ext>
            </a:extLst>
          </p:cNvPr>
          <p:cNvSpPr/>
          <p:nvPr/>
        </p:nvSpPr>
        <p:spPr>
          <a:xfrm>
            <a:off x="742206" y="2181478"/>
            <a:ext cx="10723419" cy="89934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9D30CB4-5CCB-874E-AA41-EA9247472611}"/>
              </a:ext>
            </a:extLst>
          </p:cNvPr>
          <p:cNvSpPr/>
          <p:nvPr/>
        </p:nvSpPr>
        <p:spPr>
          <a:xfrm>
            <a:off x="1021275" y="1992090"/>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3271128-C39B-4243-8DF5-F4DC9207C128}"/>
              </a:ext>
            </a:extLst>
          </p:cNvPr>
          <p:cNvSpPr/>
          <p:nvPr/>
        </p:nvSpPr>
        <p:spPr>
          <a:xfrm>
            <a:off x="1037168" y="1943460"/>
            <a:ext cx="2301587"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3BFF8DF1-83B5-7841-BBDE-AD4688072EB1}"/>
              </a:ext>
            </a:extLst>
          </p:cNvPr>
          <p:cNvSpPr/>
          <p:nvPr/>
        </p:nvSpPr>
        <p:spPr>
          <a:xfrm>
            <a:off x="1163778" y="1945562"/>
            <a:ext cx="2159084" cy="461665"/>
          </a:xfrm>
          <a:prstGeom prst="rect">
            <a:avLst/>
          </a:prstGeom>
        </p:spPr>
        <p:txBody>
          <a:bodyPr wrap="square">
            <a:spAutoFit/>
          </a:bodyPr>
          <a:lstStyle/>
          <a:p>
            <a:r>
              <a:rPr lang="en-US" sz="2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Question #8</a:t>
            </a:r>
            <a:endPar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 name="TextBox 18">
            <a:extLst>
              <a:ext uri="{FF2B5EF4-FFF2-40B4-BE49-F238E27FC236}">
                <a16:creationId xmlns:a16="http://schemas.microsoft.com/office/drawing/2014/main" id="{03FC4DB6-A005-ED4D-B924-FB0327A6F7FD}"/>
              </a:ext>
            </a:extLst>
          </p:cNvPr>
          <p:cNvSpPr txBox="1"/>
          <p:nvPr/>
        </p:nvSpPr>
        <p:spPr>
          <a:xfrm>
            <a:off x="1163778" y="3316741"/>
            <a:ext cx="10307985" cy="2462213"/>
          </a:xfrm>
          <a:prstGeom prst="rect">
            <a:avLst/>
          </a:prstGeom>
          <a:noFill/>
        </p:spPr>
        <p:txBody>
          <a:bodyPr wrap="square" rtlCol="0">
            <a:spAutoFit/>
          </a:bodyPr>
          <a:lstStyle/>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Iron is a nutrient that stimulates phytoplankton primary production, which converts dissolved inorganic carbon (DIC) to organic carbon, and eventually through the deep sinking of aggregated organisms or </a:t>
            </a:r>
            <a:r>
              <a:rPr lang="en-US" sz="1400" dirty="0" err="1">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faecal</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pellets, carbon is stored; if not re-mineralized and reintroduced in the surface layers (biological pump).</a:t>
            </a:r>
          </a:p>
          <a:p>
            <a:endPar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Iron fertilization has been studied on relatively small high-nutrient (iron limiting) regions (maintaining large-scale and long-term experiments is not feasible – note that the amount of iron that would be needed for such experiment would require heavy mining that also emits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The amount of stored carbon through this process is not agreed among studies (c.f. Table 6.15). </a:t>
            </a:r>
          </a:p>
          <a:p>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The generation of phytoplankton blooms from iron addition can (1) increase zooplankton grazing and hence respiration (emitting CO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and reducing O</a:t>
            </a:r>
            <a:r>
              <a:rPr lang="en-US" sz="1400" baseline="-250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2</a:t>
            </a:r>
            <a:r>
              <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 (2) increase the release of N2O (a greenhouse gas) and/or DMS (a compound used cloud formation nuclei), both impacting radiative forcing, and (3) disturb natural ecosystems by shifting phytoplankton species. </a:t>
            </a:r>
          </a:p>
          <a:p>
            <a:endParaRPr lang="en-US" sz="1400"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3596321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10" name="Picture 9">
            <a:extLst>
              <a:ext uri="{FF2B5EF4-FFF2-40B4-BE49-F238E27FC236}">
                <a16:creationId xmlns:a16="http://schemas.microsoft.com/office/drawing/2014/main" id="{73978A8C-B2D8-7247-A503-E9043F6A0477}"/>
              </a:ext>
            </a:extLst>
          </p:cNvPr>
          <p:cNvPicPr>
            <a:picLocks noChangeAspect="1"/>
          </p:cNvPicPr>
          <p:nvPr/>
        </p:nvPicPr>
        <p:blipFill rotWithShape="1">
          <a:blip r:embed="rId2"/>
          <a:srcRect l="2876" r="3010"/>
          <a:stretch/>
        </p:blipFill>
        <p:spPr>
          <a:xfrm>
            <a:off x="4503762" y="142107"/>
            <a:ext cx="7451678" cy="5671854"/>
          </a:xfrm>
          <a:prstGeom prst="rect">
            <a:avLst/>
          </a:prstGeom>
        </p:spPr>
      </p:pic>
      <p:sp>
        <p:nvSpPr>
          <p:cNvPr id="11" name="TextBox 10">
            <a:extLst>
              <a:ext uri="{FF2B5EF4-FFF2-40B4-BE49-F238E27FC236}">
                <a16:creationId xmlns:a16="http://schemas.microsoft.com/office/drawing/2014/main" id="{8938A3FB-F0EF-1745-BC16-5BD0CBA212F6}"/>
              </a:ext>
            </a:extLst>
          </p:cNvPr>
          <p:cNvSpPr txBox="1"/>
          <p:nvPr/>
        </p:nvSpPr>
        <p:spPr>
          <a:xfrm>
            <a:off x="691839" y="2468444"/>
            <a:ext cx="3129703" cy="307777"/>
          </a:xfrm>
          <a:prstGeom prst="rect">
            <a:avLst/>
          </a:prstGeom>
          <a:noFill/>
        </p:spPr>
        <p:txBody>
          <a:bodyPr wrap="square" rtlCol="0">
            <a:spAutoFit/>
          </a:bodyPr>
          <a:lstStyle/>
          <a:p>
            <a:r>
              <a:rPr lang="en-ZA" sz="1400" dirty="0">
                <a:latin typeface="Helvetica Neue" panose="02000503000000020004" pitchFamily="2" charset="0"/>
                <a:ea typeface="Helvetica Neue" panose="02000503000000020004" pitchFamily="2" charset="0"/>
                <a:cs typeface="Helvetica Neue" panose="02000503000000020004" pitchFamily="2" charset="0"/>
                <a:hlinkClick r:id="rId3"/>
              </a:rPr>
              <a:t>https://www.ipcc.ch/data/</a:t>
            </a:r>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 name="TextBox 16">
            <a:extLst>
              <a:ext uri="{FF2B5EF4-FFF2-40B4-BE49-F238E27FC236}">
                <a16:creationId xmlns:a16="http://schemas.microsoft.com/office/drawing/2014/main" id="{327A9427-F440-DA41-ADA7-8BBB4DBDA1CF}"/>
              </a:ext>
            </a:extLst>
          </p:cNvPr>
          <p:cNvSpPr txBox="1"/>
          <p:nvPr/>
        </p:nvSpPr>
        <p:spPr>
          <a:xfrm>
            <a:off x="691839" y="1391226"/>
            <a:ext cx="3989343" cy="1077218"/>
          </a:xfrm>
          <a:prstGeom prst="rect">
            <a:avLst/>
          </a:prstGeom>
          <a:noFill/>
        </p:spPr>
        <p:txBody>
          <a:bodyPr wrap="square" rtlCol="0">
            <a:spAutoFit/>
          </a:bodyPr>
          <a:lstStyle/>
          <a:p>
            <a:r>
              <a:rPr lang="en-US" sz="1600" b="1" dirty="0">
                <a:latin typeface="Helvetica Neue" panose="02000503000000020004" pitchFamily="2" charset="0"/>
                <a:ea typeface="Helvetica Neue" panose="02000503000000020004" pitchFamily="2" charset="0"/>
                <a:cs typeface="Helvetica Neue" panose="02000503000000020004" pitchFamily="2" charset="0"/>
              </a:rPr>
              <a:t>The IPCC provides a vast source of climate-related information, summarizing and accessing past and recent literature, freely available. </a:t>
            </a:r>
          </a:p>
        </p:txBody>
      </p:sp>
    </p:spTree>
    <p:extLst>
      <p:ext uri="{BB962C8B-B14F-4D97-AF65-F5344CB8AC3E}">
        <p14:creationId xmlns:p14="http://schemas.microsoft.com/office/powerpoint/2010/main" val="3947662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3" name="Picture 2">
            <a:extLst>
              <a:ext uri="{FF2B5EF4-FFF2-40B4-BE49-F238E27FC236}">
                <a16:creationId xmlns:a16="http://schemas.microsoft.com/office/drawing/2014/main" id="{DF72B955-987D-9C44-BD9E-68C1C90162EE}"/>
              </a:ext>
            </a:extLst>
          </p:cNvPr>
          <p:cNvPicPr>
            <a:picLocks noChangeAspect="1"/>
          </p:cNvPicPr>
          <p:nvPr/>
        </p:nvPicPr>
        <p:blipFill rotWithShape="1">
          <a:blip r:embed="rId2"/>
          <a:srcRect l="8134" t="5199" r="3901" b="9997"/>
          <a:stretch/>
        </p:blipFill>
        <p:spPr>
          <a:xfrm>
            <a:off x="676894" y="2424276"/>
            <a:ext cx="3479469" cy="3470338"/>
          </a:xfrm>
          <a:prstGeom prst="rect">
            <a:avLst/>
          </a:prstGeom>
        </p:spPr>
      </p:pic>
      <p:sp>
        <p:nvSpPr>
          <p:cNvPr id="9" name="TextBox 8">
            <a:extLst>
              <a:ext uri="{FF2B5EF4-FFF2-40B4-BE49-F238E27FC236}">
                <a16:creationId xmlns:a16="http://schemas.microsoft.com/office/drawing/2014/main" id="{0B388396-8958-5245-9247-794E8CDEB085}"/>
              </a:ext>
            </a:extLst>
          </p:cNvPr>
          <p:cNvSpPr txBox="1"/>
          <p:nvPr/>
        </p:nvSpPr>
        <p:spPr>
          <a:xfrm>
            <a:off x="676895" y="1443844"/>
            <a:ext cx="4771405" cy="830997"/>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But before, let’s look at the space occupied by “CO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dirty="0">
                <a:latin typeface="Helvetica Neue" panose="02000503000000020004" pitchFamily="2" charset="0"/>
                <a:ea typeface="Helvetica Neue" panose="02000503000000020004" pitchFamily="2" charset="0"/>
                <a:cs typeface="Helvetica Neue" panose="02000503000000020004" pitchFamily="2" charset="0"/>
              </a:rPr>
              <a:t> in the ocean” related topics in previous version of the IPCC, AR4 (2007). </a:t>
            </a:r>
          </a:p>
        </p:txBody>
      </p:sp>
      <p:sp>
        <p:nvSpPr>
          <p:cNvPr id="14" name="Rectangle 13">
            <a:extLst>
              <a:ext uri="{FF2B5EF4-FFF2-40B4-BE49-F238E27FC236}">
                <a16:creationId xmlns:a16="http://schemas.microsoft.com/office/drawing/2014/main" id="{9DD697D0-6FBA-0B4D-AACB-4819529DEEE1}"/>
              </a:ext>
            </a:extLst>
          </p:cNvPr>
          <p:cNvSpPr/>
          <p:nvPr/>
        </p:nvSpPr>
        <p:spPr>
          <a:xfrm>
            <a:off x="676894" y="3988026"/>
            <a:ext cx="3394851" cy="159917"/>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16" name="Picture 15">
            <a:extLst>
              <a:ext uri="{FF2B5EF4-FFF2-40B4-BE49-F238E27FC236}">
                <a16:creationId xmlns:a16="http://schemas.microsoft.com/office/drawing/2014/main" id="{969C457C-F9AE-124D-B88A-032E9D9ABADB}"/>
              </a:ext>
            </a:extLst>
          </p:cNvPr>
          <p:cNvPicPr>
            <a:picLocks noChangeAspect="1"/>
          </p:cNvPicPr>
          <p:nvPr/>
        </p:nvPicPr>
        <p:blipFill rotWithShape="1">
          <a:blip r:embed="rId3"/>
          <a:srcRect l="4143" t="2896" r="7090" b="7401"/>
          <a:stretch/>
        </p:blipFill>
        <p:spPr>
          <a:xfrm>
            <a:off x="6771168" y="386194"/>
            <a:ext cx="4759771" cy="5508420"/>
          </a:xfrm>
          <a:prstGeom prst="rect">
            <a:avLst/>
          </a:prstGeom>
        </p:spPr>
      </p:pic>
      <p:sp>
        <p:nvSpPr>
          <p:cNvPr id="20" name="Rectangle 19">
            <a:extLst>
              <a:ext uri="{FF2B5EF4-FFF2-40B4-BE49-F238E27FC236}">
                <a16:creationId xmlns:a16="http://schemas.microsoft.com/office/drawing/2014/main" id="{8EA24949-00E8-C148-9F8B-EDB340CB39C7}"/>
              </a:ext>
            </a:extLst>
          </p:cNvPr>
          <p:cNvSpPr/>
          <p:nvPr/>
        </p:nvSpPr>
        <p:spPr>
          <a:xfrm>
            <a:off x="6968836" y="3893127"/>
            <a:ext cx="2189019" cy="124691"/>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2" name="TextBox 21">
            <a:extLst>
              <a:ext uri="{FF2B5EF4-FFF2-40B4-BE49-F238E27FC236}">
                <a16:creationId xmlns:a16="http://schemas.microsoft.com/office/drawing/2014/main" id="{15B81455-98F9-4E4A-9696-B8A13DAE02EC}"/>
              </a:ext>
            </a:extLst>
          </p:cNvPr>
          <p:cNvSpPr txBox="1"/>
          <p:nvPr/>
        </p:nvSpPr>
        <p:spPr>
          <a:xfrm>
            <a:off x="9392186" y="3378188"/>
            <a:ext cx="2547692" cy="1329403"/>
          </a:xfrm>
          <a:prstGeom prst="rect">
            <a:avLst/>
          </a:prstGeom>
          <a:noFill/>
        </p:spPr>
        <p:txBody>
          <a:bodyPr wrap="square" rtlCol="0">
            <a:spAutoFit/>
          </a:bodyPr>
          <a:lstStyle/>
          <a:p>
            <a:pPr>
              <a:lnSpc>
                <a:spcPct val="150000"/>
              </a:lnSpc>
            </a:pPr>
            <a:r>
              <a:rPr lang="en-US" sz="1100" dirty="0">
                <a:latin typeface="Helvetica Neue" panose="02000503000000020004" pitchFamily="2" charset="0"/>
                <a:ea typeface="Helvetica Neue" panose="02000503000000020004" pitchFamily="2" charset="0"/>
                <a:cs typeface="Helvetica Neue" panose="02000503000000020004" pitchFamily="2" charset="0"/>
              </a:rPr>
              <a:t>Change in DIC and air-sea CO</a:t>
            </a:r>
            <a:r>
              <a:rPr lang="en-US" sz="11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100" dirty="0">
                <a:latin typeface="Helvetica Neue" panose="02000503000000020004" pitchFamily="2" charset="0"/>
                <a:ea typeface="Helvetica Neue" panose="02000503000000020004" pitchFamily="2" charset="0"/>
                <a:cs typeface="Helvetica Neue" panose="02000503000000020004" pitchFamily="2" charset="0"/>
              </a:rPr>
              <a:t> flux</a:t>
            </a:r>
          </a:p>
          <a:p>
            <a:pPr>
              <a:lnSpc>
                <a:spcPct val="150000"/>
              </a:lnSpc>
            </a:pPr>
            <a:r>
              <a:rPr lang="en-US" sz="1100" dirty="0">
                <a:latin typeface="Helvetica Neue" panose="02000503000000020004" pitchFamily="2" charset="0"/>
                <a:ea typeface="Helvetica Neue" panose="02000503000000020004" pitchFamily="2" charset="0"/>
                <a:cs typeface="Helvetica Neue" panose="02000503000000020004" pitchFamily="2" charset="0"/>
              </a:rPr>
              <a:t>Change in anthropogenic CO</a:t>
            </a:r>
            <a:r>
              <a:rPr lang="en-US" sz="11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100" dirty="0">
                <a:latin typeface="Helvetica Neue" panose="02000503000000020004" pitchFamily="2" charset="0"/>
                <a:ea typeface="Helvetica Neue" panose="02000503000000020004" pitchFamily="2" charset="0"/>
                <a:cs typeface="Helvetica Neue" panose="02000503000000020004" pitchFamily="2" charset="0"/>
              </a:rPr>
              <a:t> </a:t>
            </a:r>
          </a:p>
          <a:p>
            <a:pPr>
              <a:lnSpc>
                <a:spcPct val="150000"/>
              </a:lnSpc>
            </a:pPr>
            <a:r>
              <a:rPr lang="en-US" sz="1100" dirty="0">
                <a:latin typeface="Helvetica Neue" panose="02000503000000020004" pitchFamily="2" charset="0"/>
                <a:ea typeface="Helvetica Neue" panose="02000503000000020004" pitchFamily="2" charset="0"/>
                <a:cs typeface="Helvetica Neue" panose="02000503000000020004" pitchFamily="2" charset="0"/>
              </a:rPr>
              <a:t>Ocean acidification </a:t>
            </a:r>
          </a:p>
          <a:p>
            <a:pPr>
              <a:lnSpc>
                <a:spcPct val="150000"/>
              </a:lnSpc>
            </a:pPr>
            <a:r>
              <a:rPr lang="en-US" sz="1100" dirty="0">
                <a:latin typeface="Helvetica Neue" panose="02000503000000020004" pitchFamily="2" charset="0"/>
                <a:ea typeface="Helvetica Neue" panose="02000503000000020004" pitchFamily="2" charset="0"/>
                <a:cs typeface="Helvetica Neue" panose="02000503000000020004" pitchFamily="2" charset="0"/>
              </a:rPr>
              <a:t>Change in carbonate species </a:t>
            </a:r>
          </a:p>
          <a:p>
            <a:pPr>
              <a:lnSpc>
                <a:spcPct val="150000"/>
              </a:lnSpc>
            </a:pPr>
            <a:endParaRPr lang="en-US" sz="11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 name="Left Brace 22">
            <a:extLst>
              <a:ext uri="{FF2B5EF4-FFF2-40B4-BE49-F238E27FC236}">
                <a16:creationId xmlns:a16="http://schemas.microsoft.com/office/drawing/2014/main" id="{196AAE7C-F97A-EA4D-AA34-D69838906957}"/>
              </a:ext>
            </a:extLst>
          </p:cNvPr>
          <p:cNvSpPr/>
          <p:nvPr/>
        </p:nvSpPr>
        <p:spPr>
          <a:xfrm>
            <a:off x="9253288" y="3320490"/>
            <a:ext cx="204470" cy="1269964"/>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738209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1E53903-6ED0-FD41-B93C-01F07769266B}"/>
              </a:ext>
            </a:extLst>
          </p:cNvPr>
          <p:cNvPicPr>
            <a:picLocks noChangeAspect="1"/>
          </p:cNvPicPr>
          <p:nvPr/>
        </p:nvPicPr>
        <p:blipFill rotWithShape="1">
          <a:blip r:embed="rId2"/>
          <a:srcRect l="3796" t="1768" r="7026" b="5031"/>
          <a:stretch/>
        </p:blipFill>
        <p:spPr>
          <a:xfrm>
            <a:off x="6995430" y="134897"/>
            <a:ext cx="4625070" cy="6280887"/>
          </a:xfrm>
          <a:prstGeom prst="rect">
            <a:avLst/>
          </a:prstGeom>
        </p:spPr>
      </p:pic>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3" name="Picture 2">
            <a:extLst>
              <a:ext uri="{FF2B5EF4-FFF2-40B4-BE49-F238E27FC236}">
                <a16:creationId xmlns:a16="http://schemas.microsoft.com/office/drawing/2014/main" id="{DF72B955-987D-9C44-BD9E-68C1C90162EE}"/>
              </a:ext>
            </a:extLst>
          </p:cNvPr>
          <p:cNvPicPr>
            <a:picLocks noChangeAspect="1"/>
          </p:cNvPicPr>
          <p:nvPr/>
        </p:nvPicPr>
        <p:blipFill rotWithShape="1">
          <a:blip r:embed="rId3"/>
          <a:srcRect l="8134" t="5199" r="3901" b="9997"/>
          <a:stretch/>
        </p:blipFill>
        <p:spPr>
          <a:xfrm>
            <a:off x="676894" y="2424276"/>
            <a:ext cx="3479469" cy="3470338"/>
          </a:xfrm>
          <a:prstGeom prst="rect">
            <a:avLst/>
          </a:prstGeom>
        </p:spPr>
      </p:pic>
      <p:sp>
        <p:nvSpPr>
          <p:cNvPr id="9" name="TextBox 8">
            <a:extLst>
              <a:ext uri="{FF2B5EF4-FFF2-40B4-BE49-F238E27FC236}">
                <a16:creationId xmlns:a16="http://schemas.microsoft.com/office/drawing/2014/main" id="{0B388396-8958-5245-9247-794E8CDEB085}"/>
              </a:ext>
            </a:extLst>
          </p:cNvPr>
          <p:cNvSpPr txBox="1"/>
          <p:nvPr/>
        </p:nvSpPr>
        <p:spPr>
          <a:xfrm>
            <a:off x="676895" y="1443844"/>
            <a:ext cx="4771405" cy="830997"/>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But before, let’s look at the space occupied by “CO</a:t>
            </a:r>
            <a:r>
              <a:rPr lang="en-US" sz="16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600" dirty="0">
                <a:latin typeface="Helvetica Neue" panose="02000503000000020004" pitchFamily="2" charset="0"/>
                <a:ea typeface="Helvetica Neue" panose="02000503000000020004" pitchFamily="2" charset="0"/>
                <a:cs typeface="Helvetica Neue" panose="02000503000000020004" pitchFamily="2" charset="0"/>
              </a:rPr>
              <a:t> in the ocean” related topics in previous version of the IPCC, AR4 (2007). </a:t>
            </a:r>
          </a:p>
        </p:txBody>
      </p:sp>
      <p:sp>
        <p:nvSpPr>
          <p:cNvPr id="14" name="Rectangle 13">
            <a:extLst>
              <a:ext uri="{FF2B5EF4-FFF2-40B4-BE49-F238E27FC236}">
                <a16:creationId xmlns:a16="http://schemas.microsoft.com/office/drawing/2014/main" id="{9DD697D0-6FBA-0B4D-AACB-4819529DEEE1}"/>
              </a:ext>
            </a:extLst>
          </p:cNvPr>
          <p:cNvSpPr/>
          <p:nvPr/>
        </p:nvSpPr>
        <p:spPr>
          <a:xfrm>
            <a:off x="676894" y="4279282"/>
            <a:ext cx="3394851" cy="159917"/>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8EA24949-00E8-C148-9F8B-EDB340CB39C7}"/>
              </a:ext>
            </a:extLst>
          </p:cNvPr>
          <p:cNvSpPr/>
          <p:nvPr/>
        </p:nvSpPr>
        <p:spPr>
          <a:xfrm>
            <a:off x="7205903" y="4439199"/>
            <a:ext cx="2141297" cy="444374"/>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FB419ED5-362D-7C4F-81D7-A5FC8A80DDA9}"/>
              </a:ext>
            </a:extLst>
          </p:cNvPr>
          <p:cNvSpPr/>
          <p:nvPr/>
        </p:nvSpPr>
        <p:spPr>
          <a:xfrm>
            <a:off x="7205903" y="4096300"/>
            <a:ext cx="2141297" cy="121567"/>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TextBox 14">
            <a:extLst>
              <a:ext uri="{FF2B5EF4-FFF2-40B4-BE49-F238E27FC236}">
                <a16:creationId xmlns:a16="http://schemas.microsoft.com/office/drawing/2014/main" id="{144641C0-9B4F-B241-B5FC-00E91296BD4E}"/>
              </a:ext>
            </a:extLst>
          </p:cNvPr>
          <p:cNvSpPr txBox="1"/>
          <p:nvPr/>
        </p:nvSpPr>
        <p:spPr>
          <a:xfrm>
            <a:off x="9644308" y="3939430"/>
            <a:ext cx="2547692" cy="313740"/>
          </a:xfrm>
          <a:prstGeom prst="rect">
            <a:avLst/>
          </a:prstGeom>
          <a:noFill/>
        </p:spPr>
        <p:txBody>
          <a:bodyPr wrap="square" rtlCol="0">
            <a:spAutoFit/>
          </a:bodyPr>
          <a:lstStyle/>
          <a:p>
            <a:pPr>
              <a:lnSpc>
                <a:spcPct val="150000"/>
              </a:lnSpc>
            </a:pPr>
            <a:r>
              <a:rPr lang="en-US" sz="1100" dirty="0">
                <a:latin typeface="Helvetica Neue" panose="02000503000000020004" pitchFamily="2" charset="0"/>
                <a:ea typeface="Helvetica Neue" panose="02000503000000020004" pitchFamily="2" charset="0"/>
                <a:cs typeface="Helvetica Neue" panose="02000503000000020004" pitchFamily="2" charset="0"/>
              </a:rPr>
              <a:t>Air-sea CO</a:t>
            </a:r>
            <a:r>
              <a:rPr lang="en-US" sz="1100" baseline="-25000" dirty="0">
                <a:latin typeface="Helvetica Neue" panose="02000503000000020004" pitchFamily="2" charset="0"/>
                <a:ea typeface="Helvetica Neue" panose="02000503000000020004" pitchFamily="2" charset="0"/>
                <a:cs typeface="Helvetica Neue" panose="02000503000000020004" pitchFamily="2" charset="0"/>
              </a:rPr>
              <a:t>2</a:t>
            </a:r>
            <a:r>
              <a:rPr lang="en-US" sz="1100" dirty="0">
                <a:latin typeface="Helvetica Neue" panose="02000503000000020004" pitchFamily="2" charset="0"/>
                <a:ea typeface="Helvetica Neue" panose="02000503000000020004" pitchFamily="2" charset="0"/>
                <a:cs typeface="Helvetica Neue" panose="02000503000000020004" pitchFamily="2" charset="0"/>
              </a:rPr>
              <a:t> flux</a:t>
            </a:r>
          </a:p>
        </p:txBody>
      </p:sp>
      <p:sp>
        <p:nvSpPr>
          <p:cNvPr id="17" name="Left Brace 16">
            <a:extLst>
              <a:ext uri="{FF2B5EF4-FFF2-40B4-BE49-F238E27FC236}">
                <a16:creationId xmlns:a16="http://schemas.microsoft.com/office/drawing/2014/main" id="{65038733-F788-854D-94E7-B42F0251A598}"/>
              </a:ext>
            </a:extLst>
          </p:cNvPr>
          <p:cNvSpPr/>
          <p:nvPr/>
        </p:nvSpPr>
        <p:spPr>
          <a:xfrm>
            <a:off x="9443231" y="3971505"/>
            <a:ext cx="204470" cy="307777"/>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87F72C75-BAB3-9D4B-8DA0-74D43F2FBF3F}"/>
              </a:ext>
            </a:extLst>
          </p:cNvPr>
          <p:cNvSpPr txBox="1"/>
          <p:nvPr/>
        </p:nvSpPr>
        <p:spPr>
          <a:xfrm>
            <a:off x="9644308" y="4306186"/>
            <a:ext cx="2547692" cy="821572"/>
          </a:xfrm>
          <a:prstGeom prst="rect">
            <a:avLst/>
          </a:prstGeom>
          <a:noFill/>
        </p:spPr>
        <p:txBody>
          <a:bodyPr wrap="square" rtlCol="0">
            <a:spAutoFit/>
          </a:bodyPr>
          <a:lstStyle/>
          <a:p>
            <a:pPr>
              <a:lnSpc>
                <a:spcPct val="150000"/>
              </a:lnSpc>
            </a:pPr>
            <a:r>
              <a:rPr lang="en-US" sz="1100" dirty="0">
                <a:latin typeface="Helvetica Neue" panose="02000503000000020004" pitchFamily="2" charset="0"/>
                <a:ea typeface="Helvetica Neue" panose="02000503000000020004" pitchFamily="2" charset="0"/>
                <a:cs typeface="Helvetica Neue" panose="02000503000000020004" pitchFamily="2" charset="0"/>
              </a:rPr>
              <a:t>Feedbacks  (</a:t>
            </a:r>
            <a:r>
              <a:rPr lang="en-US" sz="1100" dirty="0" err="1">
                <a:latin typeface="Helvetica Neue" panose="02000503000000020004" pitchFamily="2" charset="0"/>
                <a:ea typeface="Helvetica Neue" panose="02000503000000020004" pitchFamily="2" charset="0"/>
                <a:cs typeface="Helvetica Neue" panose="02000503000000020004" pitchFamily="2" charset="0"/>
              </a:rPr>
              <a:t>Revelle</a:t>
            </a:r>
            <a:r>
              <a:rPr lang="en-US" sz="1100" dirty="0">
                <a:latin typeface="Helvetica Neue" panose="02000503000000020004" pitchFamily="2" charset="0"/>
                <a:ea typeface="Helvetica Neue" panose="02000503000000020004" pitchFamily="2" charset="0"/>
                <a:cs typeface="Helvetica Neue" panose="02000503000000020004" pitchFamily="2" charset="0"/>
              </a:rPr>
              <a:t> factor)</a:t>
            </a:r>
          </a:p>
          <a:p>
            <a:pPr>
              <a:lnSpc>
                <a:spcPct val="150000"/>
              </a:lnSpc>
            </a:pPr>
            <a:r>
              <a:rPr lang="en-US" sz="1100" dirty="0">
                <a:latin typeface="Helvetica Neue" panose="02000503000000020004" pitchFamily="2" charset="0"/>
                <a:ea typeface="Helvetica Neue" panose="02000503000000020004" pitchFamily="2" charset="0"/>
                <a:cs typeface="Helvetica Neue" panose="02000503000000020004" pitchFamily="2" charset="0"/>
              </a:rPr>
              <a:t>Land-Ocean coupling</a:t>
            </a:r>
          </a:p>
          <a:p>
            <a:pPr>
              <a:lnSpc>
                <a:spcPct val="150000"/>
              </a:lnSpc>
            </a:pPr>
            <a:r>
              <a:rPr lang="en-US" sz="1100" dirty="0">
                <a:latin typeface="Helvetica Neue" panose="02000503000000020004" pitchFamily="2" charset="0"/>
                <a:ea typeface="Helvetica Neue" panose="02000503000000020004" pitchFamily="2" charset="0"/>
                <a:cs typeface="Helvetica Neue" panose="02000503000000020004" pitchFamily="2" charset="0"/>
              </a:rPr>
              <a:t>Ocean acidification</a:t>
            </a:r>
          </a:p>
        </p:txBody>
      </p:sp>
      <p:sp>
        <p:nvSpPr>
          <p:cNvPr id="19" name="Left Brace 18">
            <a:extLst>
              <a:ext uri="{FF2B5EF4-FFF2-40B4-BE49-F238E27FC236}">
                <a16:creationId xmlns:a16="http://schemas.microsoft.com/office/drawing/2014/main" id="{04289E2E-EF41-074D-99D3-4F542AA2D8F3}"/>
              </a:ext>
            </a:extLst>
          </p:cNvPr>
          <p:cNvSpPr/>
          <p:nvPr/>
        </p:nvSpPr>
        <p:spPr>
          <a:xfrm>
            <a:off x="9439838" y="4400546"/>
            <a:ext cx="204470" cy="650579"/>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6107607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0F433404-4D03-DF4A-B058-FC82A37ACD3A}"/>
              </a:ext>
            </a:extLst>
          </p:cNvPr>
          <p:cNvPicPr>
            <a:picLocks noChangeAspect="1"/>
          </p:cNvPicPr>
          <p:nvPr/>
        </p:nvPicPr>
        <p:blipFill>
          <a:blip r:embed="rId2"/>
          <a:stretch>
            <a:fillRect/>
          </a:stretch>
        </p:blipFill>
        <p:spPr>
          <a:xfrm>
            <a:off x="6898875" y="274597"/>
            <a:ext cx="4632064" cy="6054769"/>
          </a:xfrm>
          <a:prstGeom prst="rect">
            <a:avLst/>
          </a:prstGeom>
        </p:spPr>
      </p:pic>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 name="TextBox 12">
            <a:extLst>
              <a:ext uri="{FF2B5EF4-FFF2-40B4-BE49-F238E27FC236}">
                <a16:creationId xmlns:a16="http://schemas.microsoft.com/office/drawing/2014/main" id="{26E1BEE3-FF1E-2544-BD29-394DA9CF9292}"/>
              </a:ext>
            </a:extLst>
          </p:cNvPr>
          <p:cNvSpPr txBox="1"/>
          <p:nvPr/>
        </p:nvSpPr>
        <p:spPr>
          <a:xfrm>
            <a:off x="676895" y="1443844"/>
            <a:ext cx="4771405" cy="338554"/>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And how it occupied space in AR5 (2014).</a:t>
            </a:r>
          </a:p>
        </p:txBody>
      </p:sp>
      <p:pic>
        <p:nvPicPr>
          <p:cNvPr id="10" name="Picture 9">
            <a:extLst>
              <a:ext uri="{FF2B5EF4-FFF2-40B4-BE49-F238E27FC236}">
                <a16:creationId xmlns:a16="http://schemas.microsoft.com/office/drawing/2014/main" id="{B112C60F-BE9E-DD47-BE6D-76675C269FB6}"/>
              </a:ext>
            </a:extLst>
          </p:cNvPr>
          <p:cNvPicPr>
            <a:picLocks noChangeAspect="1"/>
          </p:cNvPicPr>
          <p:nvPr/>
        </p:nvPicPr>
        <p:blipFill>
          <a:blip r:embed="rId3"/>
          <a:stretch>
            <a:fillRect/>
          </a:stretch>
        </p:blipFill>
        <p:spPr>
          <a:xfrm>
            <a:off x="707888" y="1903017"/>
            <a:ext cx="4876092" cy="3484257"/>
          </a:xfrm>
          <a:prstGeom prst="rect">
            <a:avLst/>
          </a:prstGeom>
        </p:spPr>
      </p:pic>
      <p:sp>
        <p:nvSpPr>
          <p:cNvPr id="18" name="Rectangle 17">
            <a:extLst>
              <a:ext uri="{FF2B5EF4-FFF2-40B4-BE49-F238E27FC236}">
                <a16:creationId xmlns:a16="http://schemas.microsoft.com/office/drawing/2014/main" id="{07CC92F3-B715-D44E-A2CE-27B1F27E5538}"/>
              </a:ext>
            </a:extLst>
          </p:cNvPr>
          <p:cNvSpPr/>
          <p:nvPr/>
        </p:nvSpPr>
        <p:spPr>
          <a:xfrm>
            <a:off x="1472632" y="3176075"/>
            <a:ext cx="4111348" cy="252925"/>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0" name="Rectangle 19">
            <a:extLst>
              <a:ext uri="{FF2B5EF4-FFF2-40B4-BE49-F238E27FC236}">
                <a16:creationId xmlns:a16="http://schemas.microsoft.com/office/drawing/2014/main" id="{68F9842D-6114-914F-80E8-533C64B15C51}"/>
              </a:ext>
            </a:extLst>
          </p:cNvPr>
          <p:cNvSpPr/>
          <p:nvPr/>
        </p:nvSpPr>
        <p:spPr>
          <a:xfrm>
            <a:off x="7034555" y="2615978"/>
            <a:ext cx="2181008" cy="143125"/>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1" name="Rectangle 20">
            <a:extLst>
              <a:ext uri="{FF2B5EF4-FFF2-40B4-BE49-F238E27FC236}">
                <a16:creationId xmlns:a16="http://schemas.microsoft.com/office/drawing/2014/main" id="{D99366AC-E7C4-4E41-B31C-274E3690DF39}"/>
              </a:ext>
            </a:extLst>
          </p:cNvPr>
          <p:cNvSpPr/>
          <p:nvPr/>
        </p:nvSpPr>
        <p:spPr>
          <a:xfrm>
            <a:off x="7033899" y="3527200"/>
            <a:ext cx="2181008" cy="143125"/>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2" name="Rectangle 21">
            <a:extLst>
              <a:ext uri="{FF2B5EF4-FFF2-40B4-BE49-F238E27FC236}">
                <a16:creationId xmlns:a16="http://schemas.microsoft.com/office/drawing/2014/main" id="{22076991-B343-CF4A-8C4F-E8D9E87E0CCE}"/>
              </a:ext>
            </a:extLst>
          </p:cNvPr>
          <p:cNvSpPr/>
          <p:nvPr/>
        </p:nvSpPr>
        <p:spPr>
          <a:xfrm>
            <a:off x="7033899" y="4632026"/>
            <a:ext cx="2181008" cy="242123"/>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3" name="Rectangle 22">
            <a:extLst>
              <a:ext uri="{FF2B5EF4-FFF2-40B4-BE49-F238E27FC236}">
                <a16:creationId xmlns:a16="http://schemas.microsoft.com/office/drawing/2014/main" id="{B36B85BF-C2C2-7C46-962A-FA191895E2C2}"/>
              </a:ext>
            </a:extLst>
          </p:cNvPr>
          <p:cNvSpPr/>
          <p:nvPr/>
        </p:nvSpPr>
        <p:spPr>
          <a:xfrm>
            <a:off x="7033899" y="5332764"/>
            <a:ext cx="2181008" cy="137733"/>
          </a:xfrm>
          <a:prstGeom prst="rect">
            <a:avLst/>
          </a:prstGeom>
          <a:no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23520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 name="TextBox 11">
            <a:extLst>
              <a:ext uri="{FF2B5EF4-FFF2-40B4-BE49-F238E27FC236}">
                <a16:creationId xmlns:a16="http://schemas.microsoft.com/office/drawing/2014/main" id="{284F3BD8-084B-2B45-B161-7E8FE7051120}"/>
              </a:ext>
            </a:extLst>
          </p:cNvPr>
          <p:cNvSpPr txBox="1"/>
          <p:nvPr/>
        </p:nvSpPr>
        <p:spPr>
          <a:xfrm>
            <a:off x="1098466" y="2005041"/>
            <a:ext cx="10016838" cy="338554"/>
          </a:xfrm>
          <a:prstGeom prst="rect">
            <a:avLst/>
          </a:prstGeom>
          <a:noFill/>
        </p:spPr>
        <p:txBody>
          <a:bodyPr wrap="square" rtlCol="0">
            <a:sp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From </a:t>
            </a:r>
            <a:r>
              <a:rPr lang="en-ZA" sz="1600" dirty="0">
                <a:latin typeface="Helvetica Neue" panose="02000503000000020004" pitchFamily="2" charset="0"/>
                <a:ea typeface="Helvetica Neue" panose="02000503000000020004" pitchFamily="2" charset="0"/>
                <a:cs typeface="Helvetica Neue" panose="02000503000000020004" pitchFamily="2" charset="0"/>
                <a:hlinkClick r:id="rId2"/>
              </a:rPr>
              <a:t>https://www.ipcc.ch/data/</a:t>
            </a:r>
            <a:r>
              <a:rPr lang="en-US" sz="1600" dirty="0">
                <a:latin typeface="Helvetica Neue" panose="02000503000000020004" pitchFamily="2" charset="0"/>
                <a:ea typeface="Helvetica Neue" panose="02000503000000020004" pitchFamily="2" charset="0"/>
                <a:cs typeface="Helvetica Neue" panose="02000503000000020004" pitchFamily="2" charset="0"/>
              </a:rPr>
              <a:t>, download the IPCC AR5 (the Physical Science Basis) Chapter 6 PDF.</a:t>
            </a:r>
          </a:p>
        </p:txBody>
      </p:sp>
      <p:sp>
        <p:nvSpPr>
          <p:cNvPr id="13" name="Rectangle 12">
            <a:extLst>
              <a:ext uri="{FF2B5EF4-FFF2-40B4-BE49-F238E27FC236}">
                <a16:creationId xmlns:a16="http://schemas.microsoft.com/office/drawing/2014/main" id="{28F2CFE5-756B-6C4F-B7D7-A1A8004F8F15}"/>
              </a:ext>
            </a:extLst>
          </p:cNvPr>
          <p:cNvSpPr/>
          <p:nvPr/>
        </p:nvSpPr>
        <p:spPr>
          <a:xfrm>
            <a:off x="676894" y="1736157"/>
            <a:ext cx="10723419" cy="9591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0A90EA8-03B7-BD41-81B4-60BA2F6B288A}"/>
              </a:ext>
            </a:extLst>
          </p:cNvPr>
          <p:cNvSpPr/>
          <p:nvPr/>
        </p:nvSpPr>
        <p:spPr>
          <a:xfrm>
            <a:off x="955964" y="1546769"/>
            <a:ext cx="1089904"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66833FD-B219-E44F-B1DA-E259A76C4556}"/>
              </a:ext>
            </a:extLst>
          </p:cNvPr>
          <p:cNvSpPr/>
          <p:nvPr/>
        </p:nvSpPr>
        <p:spPr>
          <a:xfrm>
            <a:off x="1098466" y="1500241"/>
            <a:ext cx="2159084" cy="461665"/>
          </a:xfrm>
          <a:prstGeom prst="rect">
            <a:avLst/>
          </a:prstGeom>
        </p:spPr>
        <p:txBody>
          <a:bodyPr wrap="square">
            <a:spAutoFit/>
          </a:bodyPr>
          <a:lstStyle/>
          <a:p>
            <a:r>
              <a:rPr lang="en-US" sz="2400"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Task </a:t>
            </a:r>
            <a:endPar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 name="TextBox 1">
            <a:extLst>
              <a:ext uri="{FF2B5EF4-FFF2-40B4-BE49-F238E27FC236}">
                <a16:creationId xmlns:a16="http://schemas.microsoft.com/office/drawing/2014/main" id="{D4CD22CB-5D64-CC48-8BA1-103F58C7475F}"/>
              </a:ext>
            </a:extLst>
          </p:cNvPr>
          <p:cNvSpPr txBox="1"/>
          <p:nvPr/>
        </p:nvSpPr>
        <p:spPr>
          <a:xfrm>
            <a:off x="1098466" y="2953905"/>
            <a:ext cx="5663821" cy="369332"/>
          </a:xfrm>
          <a:prstGeom prst="rect">
            <a:avLst/>
          </a:prstGeom>
          <a:noFill/>
        </p:spPr>
        <p:txBody>
          <a:bodyPr wrap="square" rtlCol="0">
            <a:spAutoFit/>
          </a:bodyPr>
          <a:lstStyle/>
          <a:p>
            <a:r>
              <a:rPr lang="en-US"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“WORKSHOP” WIFI, PASSWORD: </a:t>
            </a:r>
            <a:r>
              <a:rPr lang="en-US" b="1"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CHPC555#</a:t>
            </a:r>
          </a:p>
        </p:txBody>
      </p:sp>
    </p:spTree>
    <p:extLst>
      <p:ext uri="{BB962C8B-B14F-4D97-AF65-F5344CB8AC3E}">
        <p14:creationId xmlns:p14="http://schemas.microsoft.com/office/powerpoint/2010/main" val="209028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Rectangle 13">
            <a:extLst>
              <a:ext uri="{FF2B5EF4-FFF2-40B4-BE49-F238E27FC236}">
                <a16:creationId xmlns:a16="http://schemas.microsoft.com/office/drawing/2014/main" id="{A0A90EA8-03B7-BD41-81B4-60BA2F6B288A}"/>
              </a:ext>
            </a:extLst>
          </p:cNvPr>
          <p:cNvSpPr/>
          <p:nvPr/>
        </p:nvSpPr>
        <p:spPr>
          <a:xfrm>
            <a:off x="955964" y="1546769"/>
            <a:ext cx="1089904"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BF5B754-F329-E94D-8B7A-D0AD868A4198}"/>
              </a:ext>
            </a:extLst>
          </p:cNvPr>
          <p:cNvPicPr>
            <a:picLocks noChangeAspect="1"/>
          </p:cNvPicPr>
          <p:nvPr/>
        </p:nvPicPr>
        <p:blipFill>
          <a:blip r:embed="rId2"/>
          <a:stretch>
            <a:fillRect/>
          </a:stretch>
        </p:blipFill>
        <p:spPr>
          <a:xfrm>
            <a:off x="676894" y="1546769"/>
            <a:ext cx="9771798" cy="5045089"/>
          </a:xfrm>
          <a:prstGeom prst="rect">
            <a:avLst/>
          </a:prstGeom>
        </p:spPr>
      </p:pic>
      <p:sp>
        <p:nvSpPr>
          <p:cNvPr id="9" name="Rectangle 8">
            <a:extLst>
              <a:ext uri="{FF2B5EF4-FFF2-40B4-BE49-F238E27FC236}">
                <a16:creationId xmlns:a16="http://schemas.microsoft.com/office/drawing/2014/main" id="{AF42CC89-AE20-CA44-A1C2-4E25913ACCAF}"/>
              </a:ext>
            </a:extLst>
          </p:cNvPr>
          <p:cNvSpPr/>
          <p:nvPr/>
        </p:nvSpPr>
        <p:spPr>
          <a:xfrm>
            <a:off x="1411199" y="5673600"/>
            <a:ext cx="1368001" cy="44516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1752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Rectangle 13">
            <a:extLst>
              <a:ext uri="{FF2B5EF4-FFF2-40B4-BE49-F238E27FC236}">
                <a16:creationId xmlns:a16="http://schemas.microsoft.com/office/drawing/2014/main" id="{A0A90EA8-03B7-BD41-81B4-60BA2F6B288A}"/>
              </a:ext>
            </a:extLst>
          </p:cNvPr>
          <p:cNvSpPr/>
          <p:nvPr/>
        </p:nvSpPr>
        <p:spPr>
          <a:xfrm>
            <a:off x="955964" y="1546769"/>
            <a:ext cx="1089904"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5D26EF3-716A-1B47-8059-9C8BDA2F6348}"/>
              </a:ext>
            </a:extLst>
          </p:cNvPr>
          <p:cNvPicPr>
            <a:picLocks noChangeAspect="1"/>
          </p:cNvPicPr>
          <p:nvPr/>
        </p:nvPicPr>
        <p:blipFill rotWithShape="1">
          <a:blip r:embed="rId2"/>
          <a:srcRect b="1131"/>
          <a:stretch/>
        </p:blipFill>
        <p:spPr>
          <a:xfrm>
            <a:off x="676894" y="1546770"/>
            <a:ext cx="9771798" cy="5004156"/>
          </a:xfrm>
          <a:prstGeom prst="rect">
            <a:avLst/>
          </a:prstGeom>
        </p:spPr>
      </p:pic>
      <p:sp>
        <p:nvSpPr>
          <p:cNvPr id="8" name="Rectangle 7">
            <a:extLst>
              <a:ext uri="{FF2B5EF4-FFF2-40B4-BE49-F238E27FC236}">
                <a16:creationId xmlns:a16="http://schemas.microsoft.com/office/drawing/2014/main" id="{B8B345AE-6876-6444-83E4-DCC350F4D2E2}"/>
              </a:ext>
            </a:extLst>
          </p:cNvPr>
          <p:cNvSpPr/>
          <p:nvPr/>
        </p:nvSpPr>
        <p:spPr>
          <a:xfrm>
            <a:off x="3416300" y="4840666"/>
            <a:ext cx="1003300" cy="44516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6692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B194FFB-3E1F-534B-BB92-C9C735C229E1}"/>
              </a:ext>
            </a:extLst>
          </p:cNvPr>
          <p:cNvSpPr txBox="1"/>
          <p:nvPr/>
        </p:nvSpPr>
        <p:spPr>
          <a:xfrm>
            <a:off x="676894" y="676894"/>
            <a:ext cx="10854045" cy="646331"/>
          </a:xfrm>
          <a:prstGeom prst="rect">
            <a:avLst/>
          </a:prstGeom>
          <a:noFill/>
        </p:spPr>
        <p:txBody>
          <a:bodyPr wrap="square" rtlCol="0">
            <a:spAutoFit/>
          </a:bodyPr>
          <a:lstStyle/>
          <a:p>
            <a:r>
              <a:rPr lang="en-US" sz="3600" b="1" dirty="0">
                <a:latin typeface="Helvetica Neue" panose="02000503000000020004" pitchFamily="2" charset="0"/>
                <a:ea typeface="Helvetica Neue" panose="02000503000000020004" pitchFamily="2" charset="0"/>
                <a:cs typeface="Helvetica Neue" panose="02000503000000020004" pitchFamily="2" charset="0"/>
              </a:rPr>
              <a:t>PRACTICAL #1</a:t>
            </a:r>
            <a:endParaRPr lang="en-US" sz="28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Rectangle 13">
            <a:extLst>
              <a:ext uri="{FF2B5EF4-FFF2-40B4-BE49-F238E27FC236}">
                <a16:creationId xmlns:a16="http://schemas.microsoft.com/office/drawing/2014/main" id="{A0A90EA8-03B7-BD41-81B4-60BA2F6B288A}"/>
              </a:ext>
            </a:extLst>
          </p:cNvPr>
          <p:cNvSpPr/>
          <p:nvPr/>
        </p:nvSpPr>
        <p:spPr>
          <a:xfrm>
            <a:off x="955964" y="1546769"/>
            <a:ext cx="1089904" cy="445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0D1B0C8-F792-C946-926F-67D26D574597}"/>
              </a:ext>
            </a:extLst>
          </p:cNvPr>
          <p:cNvPicPr>
            <a:picLocks noChangeAspect="1"/>
          </p:cNvPicPr>
          <p:nvPr/>
        </p:nvPicPr>
        <p:blipFill>
          <a:blip r:embed="rId2"/>
          <a:stretch>
            <a:fillRect/>
          </a:stretch>
        </p:blipFill>
        <p:spPr>
          <a:xfrm>
            <a:off x="676894" y="1546768"/>
            <a:ext cx="9771798" cy="4967877"/>
          </a:xfrm>
          <a:prstGeom prst="rect">
            <a:avLst/>
          </a:prstGeom>
        </p:spPr>
      </p:pic>
      <p:sp>
        <p:nvSpPr>
          <p:cNvPr id="7" name="Rectangle 6">
            <a:extLst>
              <a:ext uri="{FF2B5EF4-FFF2-40B4-BE49-F238E27FC236}">
                <a16:creationId xmlns:a16="http://schemas.microsoft.com/office/drawing/2014/main" id="{0D2B8AB6-1C69-874D-B057-C9FEF13C6DD5}"/>
              </a:ext>
            </a:extLst>
          </p:cNvPr>
          <p:cNvSpPr/>
          <p:nvPr/>
        </p:nvSpPr>
        <p:spPr>
          <a:xfrm>
            <a:off x="6503962" y="3849858"/>
            <a:ext cx="923779" cy="19225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60994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6771</TotalTime>
  <Words>1551</Words>
  <Application>Microsoft Macintosh PowerPoint</Application>
  <PresentationFormat>Widescreen</PresentationFormat>
  <Paragraphs>103</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Helvetica Light</vt:lpstr>
      <vt:lpstr>Helvetica Neue</vt:lpstr>
      <vt:lpstr>Helvetica Neue Thin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Alice Lebehot</dc:creator>
  <cp:lastModifiedBy>Alice Lebehot</cp:lastModifiedBy>
  <cp:revision>81</cp:revision>
  <dcterms:created xsi:type="dcterms:W3CDTF">2019-05-07T10:43:01Z</dcterms:created>
  <dcterms:modified xsi:type="dcterms:W3CDTF">2019-05-20T14:21:47Z</dcterms:modified>
</cp:coreProperties>
</file>

<file path=docProps/thumbnail.jpeg>
</file>